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6" r:id="rId12"/>
    <p:sldId id="268" r:id="rId13"/>
    <p:sldId id="26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FE3B2-21E5-49B3-8241-333379049F1B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02D38-1016-4F4C-8773-C56842527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D723-A399-408E-AC43-303C7734D441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8AC3-9CA2-4A47-B6D4-CB8522454E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D723-A399-408E-AC43-303C7734D441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8AC3-9CA2-4A47-B6D4-CB8522454E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D723-A399-408E-AC43-303C7734D441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8AC3-9CA2-4A47-B6D4-CB8522454E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D723-A399-408E-AC43-303C7734D441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8AC3-9CA2-4A47-B6D4-CB8522454E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D723-A399-408E-AC43-303C7734D441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8AC3-9CA2-4A47-B6D4-CB8522454E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D723-A399-408E-AC43-303C7734D441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8AC3-9CA2-4A47-B6D4-CB8522454E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D723-A399-408E-AC43-303C7734D441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8AC3-9CA2-4A47-B6D4-CB8522454EC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D723-A399-408E-AC43-303C7734D441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8AC3-9CA2-4A47-B6D4-CB8522454E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D723-A399-408E-AC43-303C7734D441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8AC3-9CA2-4A47-B6D4-CB8522454E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D723-A399-408E-AC43-303C7734D441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8AC3-9CA2-4A47-B6D4-CB8522454EC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0D723-A399-408E-AC43-303C7734D441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8AC3-9CA2-4A47-B6D4-CB8522454E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DF0D723-A399-408E-AC43-303C7734D441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6ED8AC3-9CA2-4A47-B6D4-CB8522454E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429000"/>
            <a:ext cx="6400800" cy="1752600"/>
          </a:xfrm>
        </p:spPr>
        <p:txBody>
          <a:bodyPr/>
          <a:lstStyle/>
          <a:p>
            <a:r>
              <a:rPr lang="en-US" altLang="en-US" dirty="0" smtClean="0"/>
              <a:t>Process or way </a:t>
            </a:r>
            <a:r>
              <a:rPr lang="en-US" altLang="en-US" dirty="0"/>
              <a:t>to investigate phenomena, </a:t>
            </a:r>
            <a:r>
              <a:rPr lang="en-US" altLang="en-US" dirty="0" smtClean="0"/>
              <a:t>obtain </a:t>
            </a:r>
            <a:r>
              <a:rPr lang="en-US" altLang="en-US" dirty="0"/>
              <a:t>new knowledge, correct errors and mistakes, </a:t>
            </a:r>
            <a:r>
              <a:rPr lang="en-US" altLang="en-US" dirty="0" smtClean="0"/>
              <a:t>solve a problem, and </a:t>
            </a:r>
            <a:r>
              <a:rPr lang="en-US" altLang="en-US" dirty="0"/>
              <a:t>test theories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34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19800" y="3886200"/>
            <a:ext cx="1676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781800" y="1593273"/>
            <a:ext cx="1676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u="sng" dirty="0"/>
              <a:t>Independent Variables</a:t>
            </a:r>
            <a:r>
              <a:rPr lang="en-US" altLang="en-US" b="1" dirty="0"/>
              <a:t>- </a:t>
            </a:r>
            <a:r>
              <a:rPr lang="en-US" altLang="en-US" dirty="0" smtClean="0"/>
              <a:t>the variable that IS CHANGED or manipulated.</a:t>
            </a:r>
          </a:p>
          <a:p>
            <a:pPr lvl="1"/>
            <a:r>
              <a:rPr lang="en-US" altLang="en-US" dirty="0" smtClean="0"/>
              <a:t>Example: amount studied, mood, testing style, amount of sleep can affect your test scores.</a:t>
            </a:r>
          </a:p>
          <a:p>
            <a:pPr marL="274320" lvl="1" indent="0">
              <a:buNone/>
            </a:pPr>
            <a:endParaRPr lang="en-US" altLang="en-US" dirty="0" smtClean="0"/>
          </a:p>
          <a:p>
            <a:r>
              <a:rPr lang="en-US" altLang="en-US" b="1" u="sng" dirty="0" smtClean="0"/>
              <a:t>Dependent </a:t>
            </a:r>
            <a:r>
              <a:rPr lang="en-US" altLang="en-US" b="1" u="sng" dirty="0"/>
              <a:t>Variables</a:t>
            </a:r>
            <a:r>
              <a:rPr lang="en-US" altLang="en-US" b="1" dirty="0"/>
              <a:t>- </a:t>
            </a:r>
            <a:r>
              <a:rPr lang="en-US" altLang="en-US" dirty="0" smtClean="0"/>
              <a:t>the </a:t>
            </a:r>
            <a:r>
              <a:rPr lang="en-US" altLang="en-US" dirty="0"/>
              <a:t>variable that depends on </a:t>
            </a:r>
            <a:r>
              <a:rPr lang="en-US" altLang="en-US" dirty="0" smtClean="0"/>
              <a:t>the independent variable.  This is what you MEASURE.</a:t>
            </a:r>
            <a:endParaRPr lang="en-US" altLang="en-US" dirty="0"/>
          </a:p>
          <a:p>
            <a:pPr lvl="1"/>
            <a:r>
              <a:rPr lang="en-US" altLang="en-US" dirty="0"/>
              <a:t>Your test scores (Depends on how well you studied, your mood, your testing style, </a:t>
            </a:r>
            <a:r>
              <a:rPr lang="en-US" altLang="en-US" dirty="0" smtClean="0"/>
              <a:t>the amount of sleep you received, etc</a:t>
            </a:r>
            <a:r>
              <a:rPr lang="en-US" altLang="en-US" dirty="0"/>
              <a:t>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31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46809"/>
            <a:ext cx="5151120" cy="643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99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recognize variables in hypothesis: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Hypothesis is an: If</a:t>
            </a:r>
            <a:r>
              <a:rPr lang="en-US" dirty="0" smtClean="0"/>
              <a:t>, then statement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I water the plant with </a:t>
            </a:r>
            <a:r>
              <a:rPr lang="en-US" dirty="0" smtClean="0">
                <a:solidFill>
                  <a:srgbClr val="00B050"/>
                </a:solidFill>
              </a:rPr>
              <a:t>different liquids</a:t>
            </a:r>
            <a:r>
              <a:rPr lang="en-US" dirty="0" smtClean="0"/>
              <a:t>, </a:t>
            </a:r>
            <a:r>
              <a:rPr lang="en-US" dirty="0" smtClean="0"/>
              <a:t>then it </a:t>
            </a:r>
            <a:r>
              <a:rPr lang="en-US" dirty="0" smtClean="0"/>
              <a:t>will affect</a:t>
            </a:r>
            <a:r>
              <a:rPr lang="en-US" dirty="0" smtClean="0">
                <a:solidFill>
                  <a:srgbClr val="FF0066"/>
                </a:solidFill>
              </a:rPr>
              <a:t> </a:t>
            </a:r>
            <a:r>
              <a:rPr lang="en-US" dirty="0" smtClean="0"/>
              <a:t>the</a:t>
            </a:r>
            <a:r>
              <a:rPr lang="en-US" dirty="0" smtClean="0">
                <a:solidFill>
                  <a:srgbClr val="FF0066"/>
                </a:solidFill>
              </a:rPr>
              <a:t> growth of the plant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portion of hypothesis = </a:t>
            </a:r>
            <a:r>
              <a:rPr lang="en-US" dirty="0" smtClean="0">
                <a:solidFill>
                  <a:srgbClr val="00B050"/>
                </a:solidFill>
              </a:rPr>
              <a:t>independent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variable</a:t>
            </a:r>
          </a:p>
          <a:p>
            <a:r>
              <a:rPr lang="en-US" dirty="0" smtClean="0"/>
              <a:t>Then portion of hypothesis = </a:t>
            </a:r>
            <a:r>
              <a:rPr lang="en-US" dirty="0" smtClean="0">
                <a:solidFill>
                  <a:srgbClr val="FF0066"/>
                </a:solidFill>
              </a:rPr>
              <a:t>dependent variable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00846" y="2498513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00B050"/>
                </a:solidFill>
              </a:rPr>
              <a:t>Independent variable</a:t>
            </a:r>
            <a:endParaRPr lang="en-US" sz="2400" u="sng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1546" y="3671454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rgbClr val="FF0066"/>
                </a:solidFill>
              </a:rPr>
              <a:t>D</a:t>
            </a:r>
            <a:r>
              <a:rPr lang="en-US" sz="2400" u="sng" dirty="0" smtClean="0">
                <a:solidFill>
                  <a:srgbClr val="FF0066"/>
                </a:solidFill>
              </a:rPr>
              <a:t>ependent variable</a:t>
            </a:r>
            <a:endParaRPr lang="en-US" sz="2400" u="sng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39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Inquiry 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b="1" u="sng" dirty="0"/>
              <a:t>Peer Review</a:t>
            </a:r>
            <a:r>
              <a:rPr lang="en-US" dirty="0"/>
              <a:t>-  peer’s review each others work to decide if it is </a:t>
            </a:r>
            <a:r>
              <a:rPr lang="en-US" dirty="0" smtClean="0"/>
              <a:t>valid or not.</a:t>
            </a:r>
            <a:endParaRPr lang="en-US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b="1" u="sng" dirty="0"/>
              <a:t>Theory</a:t>
            </a:r>
            <a:r>
              <a:rPr lang="en-US" dirty="0"/>
              <a:t>- </a:t>
            </a:r>
            <a:r>
              <a:rPr lang="en-US" dirty="0" smtClean="0"/>
              <a:t>an </a:t>
            </a:r>
            <a:r>
              <a:rPr lang="en-US" dirty="0"/>
              <a:t>explanation for an observable event or fact for which no other explanation has been </a:t>
            </a:r>
            <a:r>
              <a:rPr lang="en-US" dirty="0" smtClean="0"/>
              <a:t>made.</a:t>
            </a:r>
            <a:endParaRPr lang="en-US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b="1" u="sng" dirty="0" smtClean="0"/>
              <a:t>Laws</a:t>
            </a:r>
            <a:r>
              <a:rPr lang="en-US" dirty="0" smtClean="0"/>
              <a:t>- </a:t>
            </a:r>
            <a:r>
              <a:rPr lang="en-US" dirty="0"/>
              <a:t>generalizations about how the natural world behaves under certain </a:t>
            </a:r>
            <a:r>
              <a:rPr lang="en-US" dirty="0" smtClean="0"/>
              <a:t>conditions.</a:t>
            </a:r>
            <a:endParaRPr lang="en-US" dirty="0"/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b="1" u="sng" dirty="0"/>
              <a:t>This means it can be explained (Theory means it should do something, law means it will)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9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a Question/State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exactly is causing a person to be curious, to know more about a topic?</a:t>
            </a:r>
          </a:p>
          <a:p>
            <a:pPr lvl="1"/>
            <a:r>
              <a:rPr lang="en-US" dirty="0" smtClean="0"/>
              <a:t>Ex: Why did this tomato plant grow the tallest?</a:t>
            </a:r>
          </a:p>
          <a:p>
            <a:r>
              <a:rPr lang="en-US" dirty="0" smtClean="0"/>
              <a:t>Make observations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Get background information</a:t>
            </a:r>
            <a:r>
              <a:rPr lang="en-US" dirty="0" smtClean="0"/>
              <a:t> on the topic you want to know more about/experiment.</a:t>
            </a:r>
          </a:p>
          <a:p>
            <a:r>
              <a:rPr lang="en-US" dirty="0" smtClean="0"/>
              <a:t>This </a:t>
            </a:r>
            <a:r>
              <a:rPr lang="en-US" u="sng" dirty="0" smtClean="0"/>
              <a:t>will help you come up with a hypothesis</a:t>
            </a:r>
            <a:r>
              <a:rPr lang="en-US" dirty="0" smtClean="0"/>
              <a:t> and design an experiment.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6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an </a:t>
            </a:r>
            <a:r>
              <a:rPr lang="en-US" u="sng" dirty="0" smtClean="0"/>
              <a:t>EDUCATED GUESS</a:t>
            </a:r>
            <a:r>
              <a:rPr lang="en-US" dirty="0" smtClean="0"/>
              <a:t> to answer the questions you are asking.</a:t>
            </a:r>
          </a:p>
          <a:p>
            <a:r>
              <a:rPr lang="en-US" u="sng" dirty="0" smtClean="0"/>
              <a:t>If, then statement:</a:t>
            </a:r>
          </a:p>
          <a:p>
            <a:pPr lvl="1"/>
            <a:r>
              <a:rPr lang="en-US" u="sng" dirty="0" smtClean="0"/>
              <a:t>If I do this…., then this will happen…….</a:t>
            </a:r>
          </a:p>
          <a:p>
            <a:pPr lvl="1"/>
            <a:r>
              <a:rPr lang="en-US" dirty="0" smtClean="0"/>
              <a:t>If I water this plant 1 time a day, then it will grow the tallest.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16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Design a procedure (steps taken during an experiment) to test your hypothesis.</a:t>
            </a:r>
          </a:p>
          <a:p>
            <a:r>
              <a:rPr lang="en-US" u="sng" dirty="0" smtClean="0"/>
              <a:t>Collect data</a:t>
            </a:r>
          </a:p>
          <a:p>
            <a:r>
              <a:rPr lang="en-US" u="sng" dirty="0" smtClean="0"/>
              <a:t>Data can be represented in 2 ways</a:t>
            </a:r>
            <a:r>
              <a:rPr lang="en-US" dirty="0" smtClean="0"/>
              <a:t>.</a:t>
            </a:r>
          </a:p>
          <a:p>
            <a:pPr lvl="1"/>
            <a:r>
              <a:rPr lang="en-US" u="sng" dirty="0" smtClean="0"/>
              <a:t>QUANTITATIVE</a:t>
            </a:r>
            <a:r>
              <a:rPr lang="en-US" dirty="0" smtClean="0"/>
              <a:t> – data is represented in </a:t>
            </a:r>
            <a:r>
              <a:rPr lang="en-US" u="sng" dirty="0" smtClean="0"/>
              <a:t>numbers</a:t>
            </a:r>
            <a:r>
              <a:rPr lang="en-US" dirty="0" smtClean="0"/>
              <a:t> (plant reached a height of 30 centimeters)</a:t>
            </a:r>
          </a:p>
          <a:p>
            <a:pPr lvl="1"/>
            <a:r>
              <a:rPr lang="en-US" u="sng" dirty="0" smtClean="0"/>
              <a:t>QUALITATIVE</a:t>
            </a:r>
            <a:r>
              <a:rPr lang="en-US" dirty="0" smtClean="0"/>
              <a:t> – data is represented as a </a:t>
            </a:r>
            <a:r>
              <a:rPr lang="en-US" u="sng" dirty="0" smtClean="0"/>
              <a:t>quality</a:t>
            </a:r>
            <a:r>
              <a:rPr lang="en-US" dirty="0" smtClean="0"/>
              <a:t> (plant was more green)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42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Look at the results</a:t>
            </a:r>
            <a:r>
              <a:rPr lang="en-US" dirty="0" smtClean="0"/>
              <a:t> you got from your experiment.  </a:t>
            </a:r>
          </a:p>
          <a:p>
            <a:r>
              <a:rPr lang="en-US" u="sng" dirty="0" smtClean="0"/>
              <a:t>Make sense of the data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Look for any faults or mistakes</a:t>
            </a:r>
            <a:r>
              <a:rPr lang="en-US" dirty="0" smtClean="0"/>
              <a:t> that may have been made in your experiment. (You can correct these for the next experiment).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40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Compare your hypothesis to your end results.</a:t>
            </a:r>
          </a:p>
          <a:p>
            <a:r>
              <a:rPr lang="en-US" dirty="0" smtClean="0"/>
              <a:t>Did your experiment support your hypothesis or not?</a:t>
            </a:r>
          </a:p>
          <a:p>
            <a:r>
              <a:rPr lang="en-US" dirty="0" smtClean="0"/>
              <a:t>If so report your results to the scientific community after many trials.</a:t>
            </a:r>
          </a:p>
        </p:txBody>
      </p:sp>
    </p:spTree>
    <p:extLst>
      <p:ext uri="{BB962C8B-B14F-4D97-AF65-F5344CB8AC3E}">
        <p14:creationId xmlns:p14="http://schemas.microsoft.com/office/powerpoint/2010/main" val="67979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Components of experiments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3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u="sng" dirty="0"/>
              <a:t>The use of </a:t>
            </a:r>
            <a:r>
              <a:rPr lang="en-US" b="1" u="sng" dirty="0"/>
              <a:t>variables</a:t>
            </a:r>
            <a:r>
              <a:rPr lang="en-US" u="sng" dirty="0"/>
              <a:t> and </a:t>
            </a:r>
            <a:r>
              <a:rPr lang="en-US" b="1" u="sng" dirty="0"/>
              <a:t>control groups </a:t>
            </a:r>
            <a:r>
              <a:rPr lang="en-US" u="sng" dirty="0"/>
              <a:t>are used to test the hypothesis.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u="sng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b="1" u="sng" dirty="0"/>
              <a:t>Variables- </a:t>
            </a:r>
            <a:r>
              <a:rPr lang="en-US" u="sng" dirty="0"/>
              <a:t>group tested that will be changed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b="1" u="sng" dirty="0"/>
              <a:t>Control- </a:t>
            </a:r>
            <a:r>
              <a:rPr lang="en-US" u="sng" dirty="0"/>
              <a:t>group tested that will stay the same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b="1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>
                <a:solidFill>
                  <a:srgbClr val="FFC000"/>
                </a:solidFill>
              </a:rPr>
              <a:t>One group gets the medicine (variable), one does not (control). The variable group may get different medicines to see which one works best without knowing.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b="1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b="1" u="sng" dirty="0" smtClean="0"/>
              <a:t>Constants</a:t>
            </a:r>
            <a:r>
              <a:rPr lang="en-US" u="sng" dirty="0" smtClean="0"/>
              <a:t> - all </a:t>
            </a:r>
            <a:r>
              <a:rPr lang="en-US" u="sng" dirty="0"/>
              <a:t>of the factors that are the same in both the experimental group and the control group</a:t>
            </a:r>
            <a:r>
              <a:rPr lang="en-US" u="sng" dirty="0" smtClean="0"/>
              <a:t>.</a:t>
            </a:r>
          </a:p>
          <a:p>
            <a:pPr marL="685800" lvl="1">
              <a:buFont typeface="Wingdings"/>
              <a:buChar char=""/>
              <a:defRPr/>
            </a:pPr>
            <a:r>
              <a:rPr lang="en-US" dirty="0" smtClean="0"/>
              <a:t>Type of plant, same pot, same soil,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77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14805</TotalTime>
  <Words>555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The Scientific Method</vt:lpstr>
      <vt:lpstr>Ask a Question/State the Problem</vt:lpstr>
      <vt:lpstr>Research</vt:lpstr>
      <vt:lpstr>Hypothesis</vt:lpstr>
      <vt:lpstr>Experiment</vt:lpstr>
      <vt:lpstr>Analyze Data</vt:lpstr>
      <vt:lpstr>Conclusion</vt:lpstr>
      <vt:lpstr>Components of experiments</vt:lpstr>
      <vt:lpstr>Components of Experiments</vt:lpstr>
      <vt:lpstr>Variables</vt:lpstr>
      <vt:lpstr>PowerPoint Presentation</vt:lpstr>
      <vt:lpstr>How to recognize variables in hypothesis:</vt:lpstr>
      <vt:lpstr>Scientific Inquiry Vocab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Scientific Method</dc:title>
  <dc:creator>Carrie M. Bray</dc:creator>
  <cp:lastModifiedBy>Carrie M. Bray</cp:lastModifiedBy>
  <cp:revision>23</cp:revision>
  <cp:lastPrinted>2017-09-12T12:45:17Z</cp:lastPrinted>
  <dcterms:created xsi:type="dcterms:W3CDTF">2016-02-09T14:20:18Z</dcterms:created>
  <dcterms:modified xsi:type="dcterms:W3CDTF">2017-09-22T14:19:59Z</dcterms:modified>
</cp:coreProperties>
</file>