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82" r:id="rId21"/>
    <p:sldId id="276" r:id="rId22"/>
    <p:sldId id="277" r:id="rId23"/>
    <p:sldId id="278" r:id="rId24"/>
    <p:sldId id="279" r:id="rId25"/>
    <p:sldId id="284" r:id="rId26"/>
    <p:sldId id="280" r:id="rId27"/>
    <p:sldId id="283" r:id="rId28"/>
    <p:sldId id="285" r:id="rId29"/>
    <p:sldId id="286" r:id="rId30"/>
    <p:sldId id="287" r:id="rId31"/>
    <p:sldId id="288" r:id="rId32"/>
    <p:sldId id="281"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4CC3A-7320-41DA-A607-53B614031217}" type="datetimeFigureOut">
              <a:rPr lang="en-US" smtClean="0"/>
              <a:t>5/3/2017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584BE-1A2D-428D-946A-9E95C45DA74B}" type="slidenum">
              <a:rPr lang="en-US" smtClean="0"/>
              <a:t>‹#›</a:t>
            </a:fld>
            <a:endParaRPr lang="en-US"/>
          </a:p>
        </p:txBody>
      </p:sp>
    </p:spTree>
    <p:extLst>
      <p:ext uri="{BB962C8B-B14F-4D97-AF65-F5344CB8AC3E}">
        <p14:creationId xmlns:p14="http://schemas.microsoft.com/office/powerpoint/2010/main" val="429410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584BE-1A2D-428D-946A-9E95C45DA74B}" type="slidenum">
              <a:rPr lang="en-US" smtClean="0"/>
              <a:t>26</a:t>
            </a:fld>
            <a:endParaRPr lang="en-US"/>
          </a:p>
        </p:txBody>
      </p:sp>
    </p:spTree>
    <p:extLst>
      <p:ext uri="{BB962C8B-B14F-4D97-AF65-F5344CB8AC3E}">
        <p14:creationId xmlns:p14="http://schemas.microsoft.com/office/powerpoint/2010/main" val="423684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AE1512-C918-409B-91AD-6CA57C8865DF}"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268087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E1512-C918-409B-91AD-6CA57C8865DF}"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269660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E1512-C918-409B-91AD-6CA57C8865DF}"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264552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E1512-C918-409B-91AD-6CA57C8865DF}"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25808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E1512-C918-409B-91AD-6CA57C8865DF}"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213469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AE1512-C918-409B-91AD-6CA57C8865DF}"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157837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AE1512-C918-409B-91AD-6CA57C8865DF}"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15384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AE1512-C918-409B-91AD-6CA57C8865DF}"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211609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E1512-C918-409B-91AD-6CA57C8865DF}"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22356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E1512-C918-409B-91AD-6CA57C8865DF}"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306503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E1512-C918-409B-91AD-6CA57C8865DF}"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0D2D-B946-498F-AB5A-A64915802079}" type="slidenum">
              <a:rPr lang="en-US" smtClean="0"/>
              <a:t>‹#›</a:t>
            </a:fld>
            <a:endParaRPr lang="en-US"/>
          </a:p>
        </p:txBody>
      </p:sp>
    </p:spTree>
    <p:extLst>
      <p:ext uri="{BB962C8B-B14F-4D97-AF65-F5344CB8AC3E}">
        <p14:creationId xmlns:p14="http://schemas.microsoft.com/office/powerpoint/2010/main" val="194542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E1512-C918-409B-91AD-6CA57C8865DF}" type="datetimeFigureOut">
              <a:rPr lang="en-US" smtClean="0"/>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B0D2D-B946-498F-AB5A-A64915802079}" type="slidenum">
              <a:rPr lang="en-US" smtClean="0"/>
              <a:t>‹#›</a:t>
            </a:fld>
            <a:endParaRPr lang="en-US"/>
          </a:p>
        </p:txBody>
      </p:sp>
    </p:spTree>
    <p:extLst>
      <p:ext uri="{BB962C8B-B14F-4D97-AF65-F5344CB8AC3E}">
        <p14:creationId xmlns:p14="http://schemas.microsoft.com/office/powerpoint/2010/main" val="368086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Stars Notes</a:t>
            </a:r>
            <a:endParaRPr lang="en-US" dirty="0"/>
          </a:p>
        </p:txBody>
      </p:sp>
      <p:sp>
        <p:nvSpPr>
          <p:cNvPr id="3" name="Subtitle 2"/>
          <p:cNvSpPr>
            <a:spLocks noGrp="1"/>
          </p:cNvSpPr>
          <p:nvPr>
            <p:ph type="subTitle" idx="1"/>
          </p:nvPr>
        </p:nvSpPr>
        <p:spPr/>
        <p:txBody>
          <a:bodyPr/>
          <a:lstStyle/>
          <a:p>
            <a:r>
              <a:rPr lang="en-US" dirty="0" smtClean="0"/>
              <a:t>Ch. 28</a:t>
            </a:r>
            <a:endParaRPr lang="en-US" dirty="0"/>
          </a:p>
        </p:txBody>
      </p:sp>
    </p:spTree>
    <p:extLst>
      <p:ext uri="{BB962C8B-B14F-4D97-AF65-F5344CB8AC3E}">
        <p14:creationId xmlns:p14="http://schemas.microsoft.com/office/powerpoint/2010/main" val="291617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Constellations</a:t>
            </a:r>
            <a:endParaRPr lang="en-US" dirty="0"/>
          </a:p>
        </p:txBody>
      </p:sp>
      <p:sp>
        <p:nvSpPr>
          <p:cNvPr id="3" name="Content Placeholder 2"/>
          <p:cNvSpPr>
            <a:spLocks noGrp="1"/>
          </p:cNvSpPr>
          <p:nvPr>
            <p:ph idx="1"/>
          </p:nvPr>
        </p:nvSpPr>
        <p:spPr/>
        <p:txBody>
          <a:bodyPr/>
          <a:lstStyle/>
          <a:p>
            <a:pPr marL="0" indent="0">
              <a:buNone/>
            </a:pPr>
            <a:r>
              <a:rPr lang="en-US" dirty="0" smtClean="0"/>
              <a:t>human </a:t>
            </a:r>
            <a:r>
              <a:rPr lang="en-US" dirty="0"/>
              <a:t>made groups of stars.  These groups appear to be in different locations in the night sky as the earth rotates and revolves around the sun.  Different constellations can be viewed during different seasons.</a:t>
            </a:r>
          </a:p>
        </p:txBody>
      </p:sp>
    </p:spTree>
    <p:extLst>
      <p:ext uri="{BB962C8B-B14F-4D97-AF65-F5344CB8AC3E}">
        <p14:creationId xmlns:p14="http://schemas.microsoft.com/office/powerpoint/2010/main" val="244079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Apparent Magnitude</a:t>
            </a:r>
            <a:endParaRPr lang="en-US" dirty="0"/>
          </a:p>
        </p:txBody>
      </p:sp>
      <p:sp>
        <p:nvSpPr>
          <p:cNvPr id="3" name="Content Placeholder 2"/>
          <p:cNvSpPr>
            <a:spLocks noGrp="1"/>
          </p:cNvSpPr>
          <p:nvPr>
            <p:ph idx="1"/>
          </p:nvPr>
        </p:nvSpPr>
        <p:spPr/>
        <p:txBody>
          <a:bodyPr/>
          <a:lstStyle/>
          <a:p>
            <a:pPr marL="0" indent="0">
              <a:buNone/>
            </a:pPr>
            <a:r>
              <a:rPr lang="en-US" dirty="0" smtClean="0"/>
              <a:t>measure </a:t>
            </a:r>
            <a:r>
              <a:rPr lang="en-US" dirty="0"/>
              <a:t>of how bright a star appears to be to an observer on Earth.  The lower a stars magnitude number, the brighter the star is.</a:t>
            </a:r>
          </a:p>
        </p:txBody>
      </p:sp>
    </p:spTree>
    <p:extLst>
      <p:ext uri="{BB962C8B-B14F-4D97-AF65-F5344CB8AC3E}">
        <p14:creationId xmlns:p14="http://schemas.microsoft.com/office/powerpoint/2010/main" val="173810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Astronomical Unit (AU)</a:t>
            </a:r>
            <a:endParaRPr lang="en-US" dirty="0"/>
          </a:p>
        </p:txBody>
      </p:sp>
      <p:sp>
        <p:nvSpPr>
          <p:cNvPr id="3" name="Content Placeholder 2"/>
          <p:cNvSpPr>
            <a:spLocks noGrp="1"/>
          </p:cNvSpPr>
          <p:nvPr>
            <p:ph idx="1"/>
          </p:nvPr>
        </p:nvSpPr>
        <p:spPr/>
        <p:txBody>
          <a:bodyPr/>
          <a:lstStyle/>
          <a:p>
            <a:pPr marL="0" indent="0">
              <a:buNone/>
            </a:pPr>
            <a:r>
              <a:rPr lang="en-US" dirty="0" smtClean="0"/>
              <a:t>express </a:t>
            </a:r>
            <a:r>
              <a:rPr lang="en-US" dirty="0"/>
              <a:t>distances within the solar system. Average distance between the sun and the Earth.</a:t>
            </a:r>
          </a:p>
        </p:txBody>
      </p:sp>
    </p:spTree>
    <p:extLst>
      <p:ext uri="{BB962C8B-B14F-4D97-AF65-F5344CB8AC3E}">
        <p14:creationId xmlns:p14="http://schemas.microsoft.com/office/powerpoint/2010/main" val="86096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Light-year</a:t>
            </a:r>
            <a:endParaRPr lang="en-US" dirty="0"/>
          </a:p>
        </p:txBody>
      </p:sp>
      <p:sp>
        <p:nvSpPr>
          <p:cNvPr id="3" name="Content Placeholder 2"/>
          <p:cNvSpPr>
            <a:spLocks noGrp="1"/>
          </p:cNvSpPr>
          <p:nvPr>
            <p:ph idx="1"/>
          </p:nvPr>
        </p:nvSpPr>
        <p:spPr/>
        <p:txBody>
          <a:bodyPr/>
          <a:lstStyle/>
          <a:p>
            <a:pPr marL="0" indent="0">
              <a:buNone/>
            </a:pPr>
            <a:r>
              <a:rPr lang="en-US" dirty="0" smtClean="0"/>
              <a:t>unit </a:t>
            </a:r>
            <a:r>
              <a:rPr lang="en-US" dirty="0"/>
              <a:t>that measures the distance that a ray of light travels in one year.  Light travels at 300,000 km per sec so in one year light travels about 9.5x10^12 kilometers.</a:t>
            </a:r>
          </a:p>
        </p:txBody>
      </p:sp>
    </p:spTree>
    <p:extLst>
      <p:ext uri="{BB962C8B-B14F-4D97-AF65-F5344CB8AC3E}">
        <p14:creationId xmlns:p14="http://schemas.microsoft.com/office/powerpoint/2010/main" val="321199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Parallax</a:t>
            </a:r>
            <a:endParaRPr lang="en-US" dirty="0"/>
          </a:p>
        </p:txBody>
      </p:sp>
      <p:sp>
        <p:nvSpPr>
          <p:cNvPr id="3" name="Content Placeholder 2"/>
          <p:cNvSpPr>
            <a:spLocks noGrp="1"/>
          </p:cNvSpPr>
          <p:nvPr>
            <p:ph idx="1"/>
          </p:nvPr>
        </p:nvSpPr>
        <p:spPr/>
        <p:txBody>
          <a:bodyPr/>
          <a:lstStyle/>
          <a:p>
            <a:pPr marL="0" indent="0">
              <a:buNone/>
            </a:pPr>
            <a:r>
              <a:rPr lang="en-US" dirty="0" smtClean="0"/>
              <a:t>is </a:t>
            </a:r>
            <a:r>
              <a:rPr lang="en-US" dirty="0"/>
              <a:t>a change in an object’s direction due to a change in the observer’s position.</a:t>
            </a:r>
          </a:p>
        </p:txBody>
      </p:sp>
    </p:spTree>
    <p:extLst>
      <p:ext uri="{BB962C8B-B14F-4D97-AF65-F5344CB8AC3E}">
        <p14:creationId xmlns:p14="http://schemas.microsoft.com/office/powerpoint/2010/main" val="406079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Luminosity</a:t>
            </a:r>
            <a:endParaRPr lang="en-US" dirty="0"/>
          </a:p>
        </p:txBody>
      </p:sp>
      <p:sp>
        <p:nvSpPr>
          <p:cNvPr id="3" name="Content Placeholder 2"/>
          <p:cNvSpPr>
            <a:spLocks noGrp="1"/>
          </p:cNvSpPr>
          <p:nvPr>
            <p:ph idx="1"/>
          </p:nvPr>
        </p:nvSpPr>
        <p:spPr/>
        <p:txBody>
          <a:bodyPr/>
          <a:lstStyle/>
          <a:p>
            <a:pPr marL="0" indent="0">
              <a:buNone/>
            </a:pPr>
            <a:r>
              <a:rPr lang="en-US" dirty="0" smtClean="0"/>
              <a:t>actual </a:t>
            </a:r>
            <a:r>
              <a:rPr lang="en-US" dirty="0"/>
              <a:t>brightness of a star.  This depends on the size and temperature of the star.</a:t>
            </a:r>
          </a:p>
        </p:txBody>
      </p:sp>
    </p:spTree>
    <p:extLst>
      <p:ext uri="{BB962C8B-B14F-4D97-AF65-F5344CB8AC3E}">
        <p14:creationId xmlns:p14="http://schemas.microsoft.com/office/powerpoint/2010/main" val="246927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Absolute magnitude</a:t>
            </a:r>
            <a:endParaRPr lang="en-US" dirty="0"/>
          </a:p>
        </p:txBody>
      </p:sp>
      <p:sp>
        <p:nvSpPr>
          <p:cNvPr id="3" name="Content Placeholder 2"/>
          <p:cNvSpPr>
            <a:spLocks noGrp="1"/>
          </p:cNvSpPr>
          <p:nvPr>
            <p:ph idx="1"/>
          </p:nvPr>
        </p:nvSpPr>
        <p:spPr/>
        <p:txBody>
          <a:bodyPr/>
          <a:lstStyle/>
          <a:p>
            <a:pPr marL="0" indent="0">
              <a:buNone/>
            </a:pPr>
            <a:r>
              <a:rPr lang="en-US" dirty="0" smtClean="0"/>
              <a:t>is </a:t>
            </a:r>
            <a:r>
              <a:rPr lang="en-US" dirty="0"/>
              <a:t>a measure of how bright the star would be if all stars were at the same distance from earth.</a:t>
            </a:r>
          </a:p>
          <a:p>
            <a:endParaRPr lang="en-US" dirty="0"/>
          </a:p>
        </p:txBody>
      </p:sp>
    </p:spTree>
    <p:extLst>
      <p:ext uri="{BB962C8B-B14F-4D97-AF65-F5344CB8AC3E}">
        <p14:creationId xmlns:p14="http://schemas.microsoft.com/office/powerpoint/2010/main" val="1741573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Life Cycle of Stars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6361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The </a:t>
            </a:r>
            <a:r>
              <a:rPr lang="en-US" i="1" u="sng" dirty="0" err="1"/>
              <a:t>Hertzsprung</a:t>
            </a:r>
            <a:r>
              <a:rPr lang="en-US" i="1" u="sng" dirty="0"/>
              <a:t>-Russell Diagram</a:t>
            </a:r>
            <a:r>
              <a:rPr lang="en-US" dirty="0"/>
              <a:t> plots the luminosity of stars against their surface temperatures.</a:t>
            </a:r>
          </a:p>
          <a:p>
            <a:endParaRPr lang="en-US" dirty="0"/>
          </a:p>
        </p:txBody>
      </p:sp>
      <p:pic>
        <p:nvPicPr>
          <p:cNvPr id="4" name="Picture 3" descr="http://upload.wikimedia.org/wikipedia/commons/1/17/Hertzsprung-Russel_StarData.png"/>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4889819" cy="5154038"/>
          </a:xfrm>
          <a:prstGeom prst="rect">
            <a:avLst/>
          </a:prstGeom>
          <a:noFill/>
          <a:ln>
            <a:noFill/>
          </a:ln>
        </p:spPr>
      </p:pic>
    </p:spTree>
    <p:extLst>
      <p:ext uri="{BB962C8B-B14F-4D97-AF65-F5344CB8AC3E}">
        <p14:creationId xmlns:p14="http://schemas.microsoft.com/office/powerpoint/2010/main" val="335977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r>
              <a:rPr lang="en-US" u="sng" dirty="0"/>
              <a:t>Red stars</a:t>
            </a:r>
            <a:r>
              <a:rPr lang="en-US" dirty="0"/>
              <a:t> have lower temperatures.</a:t>
            </a:r>
          </a:p>
          <a:p>
            <a:r>
              <a:rPr lang="en-US" u="sng" dirty="0"/>
              <a:t>Blue stars</a:t>
            </a:r>
            <a:r>
              <a:rPr lang="en-US" dirty="0"/>
              <a:t> have highest temperatures</a:t>
            </a:r>
            <a:r>
              <a:rPr lang="en-US" dirty="0" smtClean="0"/>
              <a:t>.</a:t>
            </a:r>
          </a:p>
          <a:p>
            <a:r>
              <a:rPr lang="en-US" u="sng" dirty="0"/>
              <a:t>Main Sequence Stars</a:t>
            </a:r>
            <a:r>
              <a:rPr lang="en-US" dirty="0"/>
              <a:t> – 90% of stars fall in this category.</a:t>
            </a:r>
          </a:p>
          <a:p>
            <a:r>
              <a:rPr lang="en-US" u="sng" dirty="0"/>
              <a:t>Giant stars</a:t>
            </a:r>
            <a:r>
              <a:rPr lang="en-US" dirty="0"/>
              <a:t> have diameters from 10 to 100 times greater than that of the sun.</a:t>
            </a:r>
          </a:p>
          <a:p>
            <a:r>
              <a:rPr lang="en-US" u="sng" dirty="0" err="1"/>
              <a:t>Supergiants</a:t>
            </a:r>
            <a:r>
              <a:rPr lang="en-US" dirty="0"/>
              <a:t> are stars that have diameters 100 times greater than that of the sun.</a:t>
            </a:r>
          </a:p>
          <a:p>
            <a:r>
              <a:rPr lang="en-US" u="sng" dirty="0"/>
              <a:t>White Dwarfs</a:t>
            </a:r>
            <a:r>
              <a:rPr lang="en-US" dirty="0"/>
              <a:t> are stars that are near the end of their lives, were once red giants</a:t>
            </a:r>
            <a:r>
              <a:rPr lang="en-US" dirty="0" smtClean="0"/>
              <a:t>.</a:t>
            </a:r>
            <a:endParaRPr lang="en-US" dirty="0"/>
          </a:p>
        </p:txBody>
      </p:sp>
    </p:spTree>
    <p:extLst>
      <p:ext uri="{BB962C8B-B14F-4D97-AF65-F5344CB8AC3E}">
        <p14:creationId xmlns:p14="http://schemas.microsoft.com/office/powerpoint/2010/main" val="163008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electromagnetic spectru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686800" cy="4724400"/>
          </a:xfrm>
          <a:prstGeom prst="rect">
            <a:avLst/>
          </a:prstGeom>
          <a:noFill/>
          <a:ln>
            <a:noFill/>
          </a:ln>
        </p:spPr>
      </p:pic>
    </p:spTree>
    <p:extLst>
      <p:ext uri="{BB962C8B-B14F-4D97-AF65-F5344CB8AC3E}">
        <p14:creationId xmlns:p14="http://schemas.microsoft.com/office/powerpoint/2010/main" val="95754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 and death of a star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35441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Life Cycle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128" t="24516" r="37660" b="8780"/>
          <a:stretch/>
        </p:blipFill>
        <p:spPr bwMode="auto">
          <a:xfrm>
            <a:off x="228600" y="1752600"/>
            <a:ext cx="4440244" cy="290512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5128" t="24230" r="37981" b="9635"/>
          <a:stretch/>
        </p:blipFill>
        <p:spPr bwMode="auto">
          <a:xfrm>
            <a:off x="4638040" y="1752600"/>
            <a:ext cx="4124960" cy="28864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926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Nebula</a:t>
            </a:r>
            <a:endParaRPr lang="en-US" u="sng" dirty="0"/>
          </a:p>
        </p:txBody>
      </p:sp>
      <p:sp>
        <p:nvSpPr>
          <p:cNvPr id="3" name="Content Placeholder 2"/>
          <p:cNvSpPr>
            <a:spLocks noGrp="1"/>
          </p:cNvSpPr>
          <p:nvPr>
            <p:ph idx="1"/>
          </p:nvPr>
        </p:nvSpPr>
        <p:spPr/>
        <p:txBody>
          <a:bodyPr/>
          <a:lstStyle/>
          <a:p>
            <a:r>
              <a:rPr lang="en-US" dirty="0" smtClean="0"/>
              <a:t>A cloud of gas and dust that gives birth to stars.</a:t>
            </a:r>
          </a:p>
          <a:p>
            <a:pPr marL="0" indent="0">
              <a:buNone/>
            </a:pP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128" t="24515" r="66266" b="17987"/>
          <a:stretch/>
        </p:blipFill>
        <p:spPr bwMode="auto">
          <a:xfrm>
            <a:off x="2590800" y="2362200"/>
            <a:ext cx="3581400"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431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Protostar</a:t>
            </a:r>
            <a:endParaRPr lang="en-US" u="sng" dirty="0"/>
          </a:p>
        </p:txBody>
      </p:sp>
      <p:sp>
        <p:nvSpPr>
          <p:cNvPr id="3" name="Content Placeholder 2"/>
          <p:cNvSpPr>
            <a:spLocks noGrp="1"/>
          </p:cNvSpPr>
          <p:nvPr>
            <p:ph idx="1"/>
          </p:nvPr>
        </p:nvSpPr>
        <p:spPr/>
        <p:txBody>
          <a:bodyPr/>
          <a:lstStyle/>
          <a:p>
            <a:r>
              <a:rPr lang="en-US" dirty="0" smtClean="0"/>
              <a:t>Areas within a nebula where gas and dust have condensed enough to start growing.</a:t>
            </a:r>
          </a:p>
          <a:p>
            <a:r>
              <a:rPr lang="en-US" dirty="0" smtClean="0"/>
              <a:t>The beginning of a star/birth of star</a:t>
            </a:r>
          </a:p>
          <a:p>
            <a:r>
              <a:rPr lang="en-US" dirty="0" smtClean="0"/>
              <a:t>Where fusion begins.</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4923" t="25769" r="54014" b="10236"/>
          <a:stretch/>
        </p:blipFill>
        <p:spPr bwMode="auto">
          <a:xfrm>
            <a:off x="4876800" y="3352800"/>
            <a:ext cx="3657600" cy="3143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3656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Main Sequence Star</a:t>
            </a:r>
            <a:endParaRPr lang="en-US" u="sng" dirty="0"/>
          </a:p>
        </p:txBody>
      </p:sp>
      <p:sp>
        <p:nvSpPr>
          <p:cNvPr id="3" name="Content Placeholder 2"/>
          <p:cNvSpPr>
            <a:spLocks noGrp="1"/>
          </p:cNvSpPr>
          <p:nvPr>
            <p:ph idx="1"/>
          </p:nvPr>
        </p:nvSpPr>
        <p:spPr/>
        <p:txBody>
          <a:bodyPr/>
          <a:lstStyle/>
          <a:p>
            <a:r>
              <a:rPr lang="en-US" dirty="0" smtClean="0"/>
              <a:t>Where a star spend most of its life.  The mass of the star determines the path the star will take.</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128" t="24516" r="37660" b="8780"/>
          <a:stretch/>
        </p:blipFill>
        <p:spPr bwMode="auto">
          <a:xfrm>
            <a:off x="2057400" y="2729552"/>
            <a:ext cx="6172200" cy="396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2581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Red Giant/Supergiant</a:t>
            </a:r>
            <a:endParaRPr lang="en-US" u="sng" dirty="0"/>
          </a:p>
        </p:txBody>
      </p:sp>
      <p:sp>
        <p:nvSpPr>
          <p:cNvPr id="3" name="Content Placeholder 2"/>
          <p:cNvSpPr>
            <a:spLocks noGrp="1"/>
          </p:cNvSpPr>
          <p:nvPr>
            <p:ph idx="1"/>
          </p:nvPr>
        </p:nvSpPr>
        <p:spPr/>
        <p:txBody>
          <a:bodyPr/>
          <a:lstStyle/>
          <a:p>
            <a:r>
              <a:rPr lang="en-US" u="sng" dirty="0" smtClean="0"/>
              <a:t>Red Giant</a:t>
            </a:r>
            <a:r>
              <a:rPr lang="en-US" dirty="0" smtClean="0"/>
              <a:t>- a star with a diameter of 10 and 100 times that of the sun.</a:t>
            </a:r>
          </a:p>
          <a:p>
            <a:endParaRPr lang="en-US" dirty="0"/>
          </a:p>
          <a:p>
            <a:r>
              <a:rPr lang="en-US" u="sng" dirty="0" smtClean="0"/>
              <a:t>Red Supergiant</a:t>
            </a:r>
            <a:r>
              <a:rPr lang="en-US" dirty="0" smtClean="0"/>
              <a:t> – a star with diameter more than 100 times that of the sun.</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128" t="24966" r="78050" b="9635"/>
          <a:stretch/>
        </p:blipFill>
        <p:spPr bwMode="auto">
          <a:xfrm>
            <a:off x="7391400" y="4267200"/>
            <a:ext cx="1152099" cy="242361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5127" t="24516" r="39573" b="8780"/>
          <a:stretch/>
        </p:blipFill>
        <p:spPr bwMode="auto">
          <a:xfrm>
            <a:off x="4007892" y="4266063"/>
            <a:ext cx="3388057" cy="24247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0160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Planetary Nebula</a:t>
            </a:r>
            <a:endParaRPr lang="en-US" u="sng" dirty="0"/>
          </a:p>
        </p:txBody>
      </p:sp>
      <p:sp>
        <p:nvSpPr>
          <p:cNvPr id="3" name="Content Placeholder 2"/>
          <p:cNvSpPr>
            <a:spLocks noGrp="1"/>
          </p:cNvSpPr>
          <p:nvPr>
            <p:ph idx="1"/>
          </p:nvPr>
        </p:nvSpPr>
        <p:spPr/>
        <p:txBody>
          <a:bodyPr/>
          <a:lstStyle/>
          <a:p>
            <a:r>
              <a:rPr lang="en-US" dirty="0" smtClean="0"/>
              <a:t>A resulting glowing halo of gases when only a white dwarf is left.</a:t>
            </a:r>
            <a:endParaRPr lang="en-US" dirty="0"/>
          </a:p>
        </p:txBody>
      </p:sp>
      <p:pic>
        <p:nvPicPr>
          <p:cNvPr id="5" name="Picture 4"/>
          <p:cNvPicPr/>
          <p:nvPr/>
        </p:nvPicPr>
        <p:blipFill rotWithShape="1">
          <a:blip r:embed="rId3">
            <a:extLst>
              <a:ext uri="{28A0092B-C50C-407E-A947-70E740481C1C}">
                <a14:useLocalDpi xmlns:a14="http://schemas.microsoft.com/office/drawing/2010/main" val="0"/>
              </a:ext>
            </a:extLst>
          </a:blip>
          <a:srcRect l="5128" t="24230" r="61863" b="9635"/>
          <a:stretch/>
        </p:blipFill>
        <p:spPr bwMode="auto">
          <a:xfrm>
            <a:off x="5334000" y="2743200"/>
            <a:ext cx="2743200" cy="356206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5127" t="24516" r="39573" b="8780"/>
          <a:stretch/>
        </p:blipFill>
        <p:spPr bwMode="auto">
          <a:xfrm>
            <a:off x="762000" y="2743200"/>
            <a:ext cx="4572000" cy="3562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5357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Supernova</a:t>
            </a:r>
            <a:endParaRPr lang="en-US" u="sng" dirty="0"/>
          </a:p>
        </p:txBody>
      </p:sp>
      <p:sp>
        <p:nvSpPr>
          <p:cNvPr id="3" name="Content Placeholder 2"/>
          <p:cNvSpPr>
            <a:spLocks noGrp="1"/>
          </p:cNvSpPr>
          <p:nvPr>
            <p:ph idx="1"/>
          </p:nvPr>
        </p:nvSpPr>
        <p:spPr/>
        <p:txBody>
          <a:bodyPr/>
          <a:lstStyle/>
          <a:p>
            <a:r>
              <a:rPr lang="en-US" dirty="0" smtClean="0"/>
              <a:t>Explosion of a MASSIVE star resulting in bursts of light.</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127" t="24230" r="57228" b="9635"/>
          <a:stretch/>
        </p:blipFill>
        <p:spPr bwMode="auto">
          <a:xfrm>
            <a:off x="4876800" y="2743198"/>
            <a:ext cx="3025254" cy="333905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5127" t="24516" r="39573" b="8780"/>
          <a:stretch/>
        </p:blipFill>
        <p:spPr bwMode="auto">
          <a:xfrm>
            <a:off x="619835" y="2743199"/>
            <a:ext cx="4256965" cy="33390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4898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White Dwarf</a:t>
            </a:r>
            <a:endParaRPr lang="en-US" u="sng" dirty="0"/>
          </a:p>
        </p:txBody>
      </p:sp>
      <p:sp>
        <p:nvSpPr>
          <p:cNvPr id="3" name="Content Placeholder 2"/>
          <p:cNvSpPr>
            <a:spLocks noGrp="1"/>
          </p:cNvSpPr>
          <p:nvPr>
            <p:ph idx="1"/>
          </p:nvPr>
        </p:nvSpPr>
        <p:spPr/>
        <p:txBody>
          <a:bodyPr/>
          <a:lstStyle/>
          <a:p>
            <a:r>
              <a:rPr lang="en-US" dirty="0" smtClean="0"/>
              <a:t>Average star as it nears the end of its life.</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128" t="24230" r="37981" b="9635"/>
          <a:stretch/>
        </p:blipFill>
        <p:spPr bwMode="auto">
          <a:xfrm>
            <a:off x="4648200" y="2590800"/>
            <a:ext cx="4267200" cy="326285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5127" t="24516" r="39573" b="8780"/>
          <a:stretch/>
        </p:blipFill>
        <p:spPr bwMode="auto">
          <a:xfrm>
            <a:off x="457200" y="2603310"/>
            <a:ext cx="4191000"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545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Black Hole</a:t>
            </a:r>
            <a:endParaRPr lang="en-US" u="sng" dirty="0"/>
          </a:p>
        </p:txBody>
      </p:sp>
      <p:sp>
        <p:nvSpPr>
          <p:cNvPr id="3" name="Content Placeholder 2"/>
          <p:cNvSpPr>
            <a:spLocks noGrp="1"/>
          </p:cNvSpPr>
          <p:nvPr>
            <p:ph idx="1"/>
          </p:nvPr>
        </p:nvSpPr>
        <p:spPr/>
        <p:txBody>
          <a:bodyPr/>
          <a:lstStyle/>
          <a:p>
            <a:r>
              <a:rPr lang="en-US" dirty="0" smtClean="0"/>
              <a:t>The final life stage of an extremely massive star.</a:t>
            </a:r>
          </a:p>
          <a:p>
            <a:r>
              <a:rPr lang="en-US" dirty="0" smtClean="0"/>
              <a:t>Has a gravitational field so intense not even light can escape.</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128" t="24230" r="37981" b="9635"/>
          <a:stretch/>
        </p:blipFill>
        <p:spPr bwMode="auto">
          <a:xfrm>
            <a:off x="4479878" y="3705266"/>
            <a:ext cx="4288809" cy="281939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5127" t="24516" r="39573" b="8780"/>
          <a:stretch/>
        </p:blipFill>
        <p:spPr bwMode="auto">
          <a:xfrm>
            <a:off x="533400" y="3692756"/>
            <a:ext cx="3962400" cy="28605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691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Light</a:t>
            </a:r>
            <a:endParaRPr lang="en-US" u="sng"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buNone/>
            </a:pPr>
            <a:r>
              <a:rPr lang="en-US" b="1" u="sng" dirty="0"/>
              <a:t>Light</a:t>
            </a:r>
            <a:r>
              <a:rPr lang="en-US" dirty="0"/>
              <a:t> refers to a form of radiation that stars and other celestial objects emit.  </a:t>
            </a:r>
          </a:p>
          <a:p>
            <a:pPr marL="0" indent="0">
              <a:buNone/>
            </a:pPr>
            <a:endParaRPr lang="en-US" dirty="0" smtClean="0"/>
          </a:p>
          <a:p>
            <a:pPr marL="0" indent="0">
              <a:buNone/>
            </a:pPr>
            <a:r>
              <a:rPr lang="en-US" dirty="0" smtClean="0"/>
              <a:t>Light </a:t>
            </a:r>
            <a:r>
              <a:rPr lang="en-US" dirty="0"/>
              <a:t>is a form of </a:t>
            </a:r>
            <a:r>
              <a:rPr lang="en-US" b="1" u="sng" dirty="0"/>
              <a:t>electromagnetic radiation</a:t>
            </a:r>
            <a:r>
              <a:rPr lang="en-US" dirty="0"/>
              <a:t>, which is energy that travels in waves. (300,000 km per sec – speed of light)</a:t>
            </a:r>
          </a:p>
          <a:p>
            <a:pPr marL="0" indent="0">
              <a:buNone/>
            </a:pPr>
            <a:endParaRPr lang="en-US" dirty="0" smtClean="0"/>
          </a:p>
          <a:p>
            <a:pPr marL="0" indent="0">
              <a:buNone/>
            </a:pPr>
            <a:r>
              <a:rPr lang="en-US" i="1" dirty="0"/>
              <a:t>*Electromagnetic waves can travel through empty space, unlike sound or water waves, which need a medium.*</a:t>
            </a:r>
            <a:endParaRPr lang="en-US" dirty="0"/>
          </a:p>
        </p:txBody>
      </p:sp>
    </p:spTree>
    <p:extLst>
      <p:ext uri="{BB962C8B-B14F-4D97-AF65-F5344CB8AC3E}">
        <p14:creationId xmlns:p14="http://schemas.microsoft.com/office/powerpoint/2010/main" val="1955715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Neutron Star</a:t>
            </a:r>
            <a:endParaRPr lang="en-US" u="sng" dirty="0"/>
          </a:p>
        </p:txBody>
      </p:sp>
      <p:sp>
        <p:nvSpPr>
          <p:cNvPr id="3" name="Content Placeholder 2"/>
          <p:cNvSpPr>
            <a:spLocks noGrp="1"/>
          </p:cNvSpPr>
          <p:nvPr>
            <p:ph idx="1"/>
          </p:nvPr>
        </p:nvSpPr>
        <p:spPr/>
        <p:txBody>
          <a:bodyPr/>
          <a:lstStyle/>
          <a:p>
            <a:r>
              <a:rPr lang="en-US" dirty="0" smtClean="0"/>
              <a:t>The super dense remains (core) of a massive star after a supernova.</a:t>
            </a:r>
            <a:endParaRPr lang="en-US" dirty="0"/>
          </a:p>
          <a:p>
            <a:r>
              <a:rPr lang="en-US" dirty="0" smtClean="0"/>
              <a:t>Core collapses with enough force to push all of its electrons into the nucleus.  The star is essentially a core of neutrons.</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128" t="24230" r="37981" b="9635"/>
          <a:stretch/>
        </p:blipFill>
        <p:spPr bwMode="auto">
          <a:xfrm>
            <a:off x="4572000" y="4267200"/>
            <a:ext cx="3738349" cy="2431576"/>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5127" t="24516" r="39573" b="8780"/>
          <a:stretch/>
        </p:blipFill>
        <p:spPr bwMode="auto">
          <a:xfrm>
            <a:off x="1183943" y="4274024"/>
            <a:ext cx="3388057" cy="24247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6669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Galaxies and the universe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5683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t>Galaxy</a:t>
            </a:r>
            <a:r>
              <a:rPr lang="en-US" dirty="0"/>
              <a:t> – systems containing millions or even billions of stars. Believed to be 50 to 100 billion galaxies in the universe.  Our solar system lies in the </a:t>
            </a:r>
            <a:r>
              <a:rPr lang="en-US" b="1" u="sng" dirty="0"/>
              <a:t>MILKY WAY</a:t>
            </a:r>
            <a:r>
              <a:rPr lang="en-US" dirty="0"/>
              <a:t> galaxy.</a:t>
            </a:r>
          </a:p>
          <a:p>
            <a:endParaRPr lang="en-US" dirty="0"/>
          </a:p>
        </p:txBody>
      </p:sp>
    </p:spTree>
    <p:extLst>
      <p:ext uri="{BB962C8B-B14F-4D97-AF65-F5344CB8AC3E}">
        <p14:creationId xmlns:p14="http://schemas.microsoft.com/office/powerpoint/2010/main" val="3156791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Image result for types of galaxies"/>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153400" cy="5791200"/>
          </a:xfrm>
          <a:prstGeom prst="rect">
            <a:avLst/>
          </a:prstGeom>
          <a:noFill/>
          <a:extLst/>
        </p:spPr>
      </p:pic>
    </p:spTree>
    <p:extLst>
      <p:ext uri="{BB962C8B-B14F-4D97-AF65-F5344CB8AC3E}">
        <p14:creationId xmlns:p14="http://schemas.microsoft.com/office/powerpoint/2010/main" val="1349218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the Universe</a:t>
            </a:r>
            <a:endParaRPr lang="en-US" dirty="0"/>
          </a:p>
        </p:txBody>
      </p:sp>
      <p:sp>
        <p:nvSpPr>
          <p:cNvPr id="3" name="Content Placeholder 2"/>
          <p:cNvSpPr>
            <a:spLocks noGrp="1"/>
          </p:cNvSpPr>
          <p:nvPr>
            <p:ph idx="1"/>
          </p:nvPr>
        </p:nvSpPr>
        <p:spPr/>
        <p:txBody>
          <a:bodyPr/>
          <a:lstStyle/>
          <a:p>
            <a:pPr lvl="0"/>
            <a:r>
              <a:rPr lang="en-US" u="sng" dirty="0"/>
              <a:t>Big Bang Model</a:t>
            </a:r>
            <a:r>
              <a:rPr lang="en-US" dirty="0"/>
              <a:t>: 10-20 billion years ago all matter in the universe existed in an incredibly hot and dense state, from which it expanded and cooled, slowly condensing into stars and galaxies.  Current evidence to support this model is that the distance between galaxies and groups of galaxies seems to have been increasing with time.   The universe is currently expanding.</a:t>
            </a:r>
          </a:p>
          <a:p>
            <a:endParaRPr lang="en-US" dirty="0"/>
          </a:p>
        </p:txBody>
      </p:sp>
    </p:spTree>
    <p:extLst>
      <p:ext uri="{BB962C8B-B14F-4D97-AF65-F5344CB8AC3E}">
        <p14:creationId xmlns:p14="http://schemas.microsoft.com/office/powerpoint/2010/main" val="3244435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Image result for big bang model"/>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86800" cy="5638800"/>
          </a:xfrm>
          <a:prstGeom prst="rect">
            <a:avLst/>
          </a:prstGeom>
          <a:noFill/>
          <a:ln>
            <a:noFill/>
          </a:ln>
        </p:spPr>
      </p:pic>
    </p:spTree>
    <p:extLst>
      <p:ext uri="{BB962C8B-B14F-4D97-AF65-F5344CB8AC3E}">
        <p14:creationId xmlns:p14="http://schemas.microsoft.com/office/powerpoint/2010/main" val="202268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types of visible spectra"/>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95055"/>
            <a:ext cx="4267200" cy="3048000"/>
          </a:xfrm>
          <a:prstGeom prst="rect">
            <a:avLst/>
          </a:prstGeom>
          <a:noFill/>
          <a:ln>
            <a:noFill/>
          </a:ln>
        </p:spPr>
      </p:pic>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r>
              <a:rPr lang="en-US" b="1" u="sng" dirty="0"/>
              <a:t>Spectroscope </a:t>
            </a:r>
            <a:r>
              <a:rPr lang="en-US" dirty="0"/>
              <a:t>– device which uses a prism to split the light gathered by a telescope into a spectrum.  Spectroscopes break light into three different spectra</a:t>
            </a:r>
            <a:r>
              <a:rPr lang="en-US" dirty="0" smtClean="0"/>
              <a:t>:</a:t>
            </a:r>
          </a:p>
          <a:p>
            <a:pPr marL="0" indent="0">
              <a:buNone/>
            </a:pPr>
            <a:endParaRPr lang="en-US" dirty="0" smtClean="0"/>
          </a:p>
          <a:p>
            <a:pPr marL="0" indent="0">
              <a:buNone/>
            </a:pPr>
            <a:r>
              <a:rPr lang="en-US" dirty="0" smtClean="0"/>
              <a:t>A stars absorption spectrum indicates the composition of the stars outer layer.</a:t>
            </a:r>
            <a:endParaRPr lang="en-US" dirty="0"/>
          </a:p>
        </p:txBody>
      </p:sp>
      <p:sp>
        <p:nvSpPr>
          <p:cNvPr id="6" name="Content Placeholder 5"/>
          <p:cNvSpPr>
            <a:spLocks noGrp="1"/>
          </p:cNvSpPr>
          <p:nvPr>
            <p:ph sz="half" idx="2"/>
          </p:nvPr>
        </p:nvSpPr>
        <p:spPr/>
        <p:txBody>
          <a:bodyPr>
            <a:normAutofit fontScale="92500" lnSpcReduction="10000"/>
          </a:bodyPr>
          <a:lstStyle/>
          <a:p>
            <a:endParaRPr lang="en-US" dirty="0"/>
          </a:p>
        </p:txBody>
      </p:sp>
    </p:spTree>
    <p:extLst>
      <p:ext uri="{BB962C8B-B14F-4D97-AF65-F5344CB8AC3E}">
        <p14:creationId xmlns:p14="http://schemas.microsoft.com/office/powerpoint/2010/main" val="88682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Continuous Spectrum</a:t>
            </a:r>
            <a:endParaRPr lang="en-US" u="sng" dirty="0"/>
          </a:p>
        </p:txBody>
      </p:sp>
      <p:sp>
        <p:nvSpPr>
          <p:cNvPr id="3" name="Content Placeholder 2"/>
          <p:cNvSpPr>
            <a:spLocks noGrp="1"/>
          </p:cNvSpPr>
          <p:nvPr>
            <p:ph idx="1"/>
          </p:nvPr>
        </p:nvSpPr>
        <p:spPr/>
        <p:txBody>
          <a:bodyPr/>
          <a:lstStyle/>
          <a:p>
            <a:r>
              <a:rPr lang="en-US" dirty="0" smtClean="0"/>
              <a:t>Unbroken band of colors, which shows that its source is emitting light of all visible wavelengths.</a:t>
            </a:r>
            <a:endParaRPr lang="en-US" dirty="0"/>
          </a:p>
        </p:txBody>
      </p:sp>
      <p:pic>
        <p:nvPicPr>
          <p:cNvPr id="4" name="Picture 3" descr="Image result for types of visible spectra"/>
          <p:cNvPicPr/>
          <p:nvPr/>
        </p:nvPicPr>
        <p:blipFill rotWithShape="1">
          <a:blip r:embed="rId2">
            <a:extLst>
              <a:ext uri="{28A0092B-C50C-407E-A947-70E740481C1C}">
                <a14:useLocalDpi xmlns:a14="http://schemas.microsoft.com/office/drawing/2010/main" val="0"/>
              </a:ext>
            </a:extLst>
          </a:blip>
          <a:srcRect b="68687"/>
          <a:stretch/>
        </p:blipFill>
        <p:spPr bwMode="auto">
          <a:xfrm>
            <a:off x="762000" y="5036127"/>
            <a:ext cx="7898823" cy="1683327"/>
          </a:xfrm>
          <a:prstGeom prst="rect">
            <a:avLst/>
          </a:prstGeom>
          <a:noFill/>
          <a:ln>
            <a:noFill/>
          </a:ln>
        </p:spPr>
      </p:pic>
    </p:spTree>
    <p:extLst>
      <p:ext uri="{BB962C8B-B14F-4D97-AF65-F5344CB8AC3E}">
        <p14:creationId xmlns:p14="http://schemas.microsoft.com/office/powerpoint/2010/main" val="163141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Emission Spectrum</a:t>
            </a:r>
            <a:endParaRPr lang="en-US" u="sng" dirty="0"/>
          </a:p>
        </p:txBody>
      </p:sp>
      <p:sp>
        <p:nvSpPr>
          <p:cNvPr id="3" name="Content Placeholder 2"/>
          <p:cNvSpPr>
            <a:spLocks noGrp="1"/>
          </p:cNvSpPr>
          <p:nvPr>
            <p:ph idx="1"/>
          </p:nvPr>
        </p:nvSpPr>
        <p:spPr/>
        <p:txBody>
          <a:bodyPr/>
          <a:lstStyle/>
          <a:p>
            <a:r>
              <a:rPr lang="en-US" dirty="0" smtClean="0"/>
              <a:t>Series of unevenly spaced lines of different colors and brightness.  The bright lines show that the source is emitting light of only certain wavelengths.</a:t>
            </a:r>
            <a:endParaRPr lang="en-US" dirty="0"/>
          </a:p>
        </p:txBody>
      </p:sp>
      <p:pic>
        <p:nvPicPr>
          <p:cNvPr id="5" name="Picture 4" descr="Image result for types of visible spectra"/>
          <p:cNvPicPr/>
          <p:nvPr/>
        </p:nvPicPr>
        <p:blipFill rotWithShape="1">
          <a:blip r:embed="rId2">
            <a:extLst>
              <a:ext uri="{28A0092B-C50C-407E-A947-70E740481C1C}">
                <a14:useLocalDpi xmlns:a14="http://schemas.microsoft.com/office/drawing/2010/main" val="0"/>
              </a:ext>
            </a:extLst>
          </a:blip>
          <a:srcRect t="30024" b="34988"/>
          <a:stretch/>
        </p:blipFill>
        <p:spPr bwMode="auto">
          <a:xfrm>
            <a:off x="635576" y="4648200"/>
            <a:ext cx="7898823" cy="1880898"/>
          </a:xfrm>
          <a:prstGeom prst="rect">
            <a:avLst/>
          </a:prstGeom>
          <a:noFill/>
          <a:ln>
            <a:noFill/>
          </a:ln>
        </p:spPr>
      </p:pic>
    </p:spTree>
    <p:extLst>
      <p:ext uri="{BB962C8B-B14F-4D97-AF65-F5344CB8AC3E}">
        <p14:creationId xmlns:p14="http://schemas.microsoft.com/office/powerpoint/2010/main" val="326058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Absorption Spectrum</a:t>
            </a:r>
            <a:endParaRPr lang="en-US" u="sng" dirty="0"/>
          </a:p>
        </p:txBody>
      </p:sp>
      <p:sp>
        <p:nvSpPr>
          <p:cNvPr id="3" name="Content Placeholder 2"/>
          <p:cNvSpPr>
            <a:spLocks noGrp="1"/>
          </p:cNvSpPr>
          <p:nvPr>
            <p:ph idx="1"/>
          </p:nvPr>
        </p:nvSpPr>
        <p:spPr/>
        <p:txBody>
          <a:bodyPr/>
          <a:lstStyle/>
          <a:p>
            <a:r>
              <a:rPr lang="en-US" dirty="0" smtClean="0"/>
              <a:t>Continuous spectrum crossed by dark lines.  These lines form when light from a glowing object passes through a cooler gas, which absorbs some of the wavelength.</a:t>
            </a:r>
            <a:endParaRPr lang="en-US" dirty="0"/>
          </a:p>
        </p:txBody>
      </p:sp>
      <p:pic>
        <p:nvPicPr>
          <p:cNvPr id="4" name="Picture 3" descr="Image result for types of visible spectra"/>
          <p:cNvPicPr/>
          <p:nvPr/>
        </p:nvPicPr>
        <p:blipFill rotWithShape="1">
          <a:blip r:embed="rId2">
            <a:extLst>
              <a:ext uri="{28A0092B-C50C-407E-A947-70E740481C1C}">
                <a14:useLocalDpi xmlns:a14="http://schemas.microsoft.com/office/drawing/2010/main" val="0"/>
              </a:ext>
            </a:extLst>
          </a:blip>
          <a:srcRect t="63785"/>
          <a:stretch/>
        </p:blipFill>
        <p:spPr bwMode="auto">
          <a:xfrm>
            <a:off x="635575" y="4572000"/>
            <a:ext cx="7898823" cy="1946852"/>
          </a:xfrm>
          <a:prstGeom prst="rect">
            <a:avLst/>
          </a:prstGeom>
          <a:noFill/>
          <a:ln>
            <a:noFill/>
          </a:ln>
        </p:spPr>
      </p:pic>
    </p:spTree>
    <p:extLst>
      <p:ext uri="{BB962C8B-B14F-4D97-AF65-F5344CB8AC3E}">
        <p14:creationId xmlns:p14="http://schemas.microsoft.com/office/powerpoint/2010/main" val="204811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Each element absorbs and emits particular colors of visible light.  By analyzing the spectrum of a star we can determine the elements the star is composed of.</a:t>
            </a:r>
          </a:p>
          <a:p>
            <a:endParaRPr lang="en-US" b="1" u="sng" dirty="0" smtClean="0"/>
          </a:p>
          <a:p>
            <a:r>
              <a:rPr lang="en-US" b="1" u="sng" dirty="0" smtClean="0"/>
              <a:t>Doppler </a:t>
            </a:r>
            <a:r>
              <a:rPr lang="en-US" b="1" u="sng" dirty="0"/>
              <a:t>Effect</a:t>
            </a:r>
            <a:r>
              <a:rPr lang="en-US" dirty="0"/>
              <a:t> can be used to determine if a star is moving towards or away from the earth.  Shorter wavelengths mean the star is approaching earth (blue shift), longer wavelengths mean the star is moving away (redshift).</a:t>
            </a:r>
          </a:p>
          <a:p>
            <a:endParaRPr lang="en-US" dirty="0"/>
          </a:p>
        </p:txBody>
      </p:sp>
    </p:spTree>
    <p:extLst>
      <p:ext uri="{BB962C8B-B14F-4D97-AF65-F5344CB8AC3E}">
        <p14:creationId xmlns:p14="http://schemas.microsoft.com/office/powerpoint/2010/main" val="161392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Stars &amp;</a:t>
            </a:r>
            <a:r>
              <a:rPr lang="en-US" dirty="0" smtClean="0"/>
              <a:t> Their Characteristics</a:t>
            </a:r>
            <a:r>
              <a:rPr lang="en-US" dirty="0"/>
              <a:t>:</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5593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857</Words>
  <Application>Microsoft Office PowerPoint</Application>
  <PresentationFormat>On-screen Show (4:3)</PresentationFormat>
  <Paragraphs>74</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Stars Notes</vt:lpstr>
      <vt:lpstr>PowerPoint Presentation</vt:lpstr>
      <vt:lpstr>Light</vt:lpstr>
      <vt:lpstr>PowerPoint Presentation</vt:lpstr>
      <vt:lpstr>Continuous Spectrum</vt:lpstr>
      <vt:lpstr>Emission Spectrum</vt:lpstr>
      <vt:lpstr>Absorption Spectrum</vt:lpstr>
      <vt:lpstr>PowerPoint Presentation</vt:lpstr>
      <vt:lpstr>Stars &amp; Their Characteristics:</vt:lpstr>
      <vt:lpstr>Constellations</vt:lpstr>
      <vt:lpstr>Apparent Magnitude</vt:lpstr>
      <vt:lpstr>Astronomical Unit (AU)</vt:lpstr>
      <vt:lpstr>Light-year</vt:lpstr>
      <vt:lpstr>Parallax</vt:lpstr>
      <vt:lpstr>Luminosity</vt:lpstr>
      <vt:lpstr>Absolute magnitude</vt:lpstr>
      <vt:lpstr>The Life Cycle of Stars</vt:lpstr>
      <vt:lpstr>PowerPoint Presentation</vt:lpstr>
      <vt:lpstr>PowerPoint Presentation</vt:lpstr>
      <vt:lpstr>Life and death of a star</vt:lpstr>
      <vt:lpstr>Star Life Cycle</vt:lpstr>
      <vt:lpstr>Nebula</vt:lpstr>
      <vt:lpstr>Protostar</vt:lpstr>
      <vt:lpstr>Main Sequence Star</vt:lpstr>
      <vt:lpstr>Red Giant/Supergiant</vt:lpstr>
      <vt:lpstr>Planetary Nebula</vt:lpstr>
      <vt:lpstr>Supernova</vt:lpstr>
      <vt:lpstr>White Dwarf</vt:lpstr>
      <vt:lpstr>Black Hole</vt:lpstr>
      <vt:lpstr>Neutron Star</vt:lpstr>
      <vt:lpstr>Galaxies and the universe</vt:lpstr>
      <vt:lpstr>PowerPoint Presentation</vt:lpstr>
      <vt:lpstr>PowerPoint Presentation</vt:lpstr>
      <vt:lpstr>Origin of the Universe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dc:title>
  <dc:creator>Carrie M. Bray</dc:creator>
  <cp:lastModifiedBy>Carrie M. Bray</cp:lastModifiedBy>
  <cp:revision>7</cp:revision>
  <dcterms:created xsi:type="dcterms:W3CDTF">2017-05-03T15:08:30Z</dcterms:created>
  <dcterms:modified xsi:type="dcterms:W3CDTF">2017-05-03T16:44:04Z</dcterms:modified>
</cp:coreProperties>
</file>