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63"/>
  </p:handoutMasterIdLst>
  <p:sldIdLst>
    <p:sldId id="256" r:id="rId2"/>
    <p:sldId id="257" r:id="rId3"/>
    <p:sldId id="258" r:id="rId4"/>
    <p:sldId id="259" r:id="rId5"/>
    <p:sldId id="294" r:id="rId6"/>
    <p:sldId id="293" r:id="rId7"/>
    <p:sldId id="260" r:id="rId8"/>
    <p:sldId id="295" r:id="rId9"/>
    <p:sldId id="261" r:id="rId10"/>
    <p:sldId id="262" r:id="rId11"/>
    <p:sldId id="299" r:id="rId12"/>
    <p:sldId id="263" r:id="rId13"/>
    <p:sldId id="311" r:id="rId14"/>
    <p:sldId id="312" r:id="rId15"/>
    <p:sldId id="264" r:id="rId16"/>
    <p:sldId id="309" r:id="rId17"/>
    <p:sldId id="265" r:id="rId18"/>
    <p:sldId id="266" r:id="rId19"/>
    <p:sldId id="305" r:id="rId20"/>
    <p:sldId id="267" r:id="rId21"/>
    <p:sldId id="306" r:id="rId22"/>
    <p:sldId id="268" r:id="rId23"/>
    <p:sldId id="269" r:id="rId24"/>
    <p:sldId id="308" r:id="rId25"/>
    <p:sldId id="296" r:id="rId26"/>
    <p:sldId id="270" r:id="rId27"/>
    <p:sldId id="297" r:id="rId28"/>
    <p:sldId id="271" r:id="rId29"/>
    <p:sldId id="307" r:id="rId30"/>
    <p:sldId id="315" r:id="rId31"/>
    <p:sldId id="272" r:id="rId32"/>
    <p:sldId id="273" r:id="rId33"/>
    <p:sldId id="274" r:id="rId34"/>
    <p:sldId id="310" r:id="rId35"/>
    <p:sldId id="275" r:id="rId36"/>
    <p:sldId id="313" r:id="rId37"/>
    <p:sldId id="276" r:id="rId38"/>
    <p:sldId id="316" r:id="rId39"/>
    <p:sldId id="277" r:id="rId40"/>
    <p:sldId id="292" r:id="rId41"/>
    <p:sldId id="278" r:id="rId42"/>
    <p:sldId id="279" r:id="rId43"/>
    <p:sldId id="280" r:id="rId44"/>
    <p:sldId id="281" r:id="rId45"/>
    <p:sldId id="282" r:id="rId46"/>
    <p:sldId id="302" r:id="rId47"/>
    <p:sldId id="301" r:id="rId48"/>
    <p:sldId id="283" r:id="rId49"/>
    <p:sldId id="303" r:id="rId50"/>
    <p:sldId id="284" r:id="rId51"/>
    <p:sldId id="314" r:id="rId52"/>
    <p:sldId id="285" r:id="rId53"/>
    <p:sldId id="291" r:id="rId54"/>
    <p:sldId id="286" r:id="rId55"/>
    <p:sldId id="300" r:id="rId56"/>
    <p:sldId id="287" r:id="rId57"/>
    <p:sldId id="290" r:id="rId58"/>
    <p:sldId id="298" r:id="rId59"/>
    <p:sldId id="304" r:id="rId60"/>
    <p:sldId id="289" r:id="rId61"/>
    <p:sldId id="288" r:id="rId6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DBF2-AF01-4E70-BA4D-6943E5F84E21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2E2B2-E41E-457A-A36D-799C70739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21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5C61E6-7F33-475F-A683-3655D803FD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CC2622C-D008-4F07-8942-BB512EA7C50E}" type="datetimeFigureOut">
              <a:rPr lang="en-US" smtClean="0"/>
              <a:t>1/18/2018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virginia.gov/testing/sol/practice_items/index.shtml#science" TargetMode="External"/><Relationship Id="rId2" Type="http://schemas.openxmlformats.org/officeDocument/2006/relationships/hyperlink" Target="http://vaassessments.com/v/ScienceDemo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5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5 - Minerals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Characteristics </a:t>
            </a:r>
            <a:r>
              <a:rPr lang="en-US" b="1" dirty="0" smtClean="0"/>
              <a:t>of </a:t>
            </a:r>
            <a:r>
              <a:rPr lang="en-US" b="1" dirty="0" smtClean="0"/>
              <a:t>Minerals</a:t>
            </a:r>
          </a:p>
          <a:p>
            <a:pPr lvl="1"/>
            <a:r>
              <a:rPr lang="en-US" dirty="0" smtClean="0"/>
              <a:t>Naturally occurring, solid, inorganic, definite chemical composition, crystal structure (atomic arrangement)</a:t>
            </a:r>
            <a:endParaRPr lang="en-US" dirty="0" smtClean="0"/>
          </a:p>
          <a:p>
            <a:r>
              <a:rPr lang="en-US" b="1" dirty="0" smtClean="0"/>
              <a:t>Identifying </a:t>
            </a:r>
            <a:r>
              <a:rPr lang="en-US" b="1" dirty="0" smtClean="0"/>
              <a:t>Minerals</a:t>
            </a:r>
          </a:p>
          <a:p>
            <a:pPr lvl="1"/>
            <a:r>
              <a:rPr lang="en-US" dirty="0" smtClean="0"/>
              <a:t>Can you use the properties to identify minerals by definition or viewing a diagram? (streak, luster, hardness, cleavage, fracture, etc.)</a:t>
            </a:r>
            <a:endParaRPr lang="en-US" dirty="0" smtClean="0"/>
          </a:p>
          <a:p>
            <a:r>
              <a:rPr lang="en-US" b="1" dirty="0" smtClean="0"/>
              <a:t>Special </a:t>
            </a:r>
            <a:r>
              <a:rPr lang="en-US" b="1" dirty="0" smtClean="0"/>
              <a:t>Properties</a:t>
            </a:r>
          </a:p>
          <a:p>
            <a:pPr lvl="1"/>
            <a:r>
              <a:rPr lang="en-US" dirty="0" smtClean="0"/>
              <a:t>Specific gravity</a:t>
            </a:r>
          </a:p>
          <a:p>
            <a:pPr lvl="1"/>
            <a:r>
              <a:rPr lang="en-US" dirty="0" smtClean="0"/>
              <a:t>Acid test</a:t>
            </a:r>
          </a:p>
          <a:p>
            <a:pPr lvl="1"/>
            <a:r>
              <a:rPr lang="en-US" dirty="0" smtClean="0"/>
              <a:t>Fluorescence</a:t>
            </a:r>
            <a:endParaRPr lang="en-US" dirty="0" smtClean="0"/>
          </a:p>
          <a:p>
            <a:pPr lvl="1"/>
            <a:r>
              <a:rPr lang="en-US" dirty="0" smtClean="0"/>
              <a:t>Radioactivity</a:t>
            </a:r>
          </a:p>
          <a:p>
            <a:r>
              <a:rPr lang="en-US" b="1" dirty="0" smtClean="0"/>
              <a:t>Specific Minerals</a:t>
            </a:r>
          </a:p>
          <a:p>
            <a:pPr lvl="1"/>
            <a:r>
              <a:rPr lang="en-US" dirty="0" smtClean="0"/>
              <a:t>Know examples of specific minerals and special characteristics of them.  Such as sulfur, graphite, diamond, talc,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braycm\Pictures\minerals hardness t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12" y="3210223"/>
            <a:ext cx="1648390" cy="35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braycm\Pictures\minerals specific grav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32038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braycm\Pictures\Mohs Hardness scal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02" y="3666660"/>
            <a:ext cx="2799598" cy="301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Image result for mineral streak 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1182430"/>
            <a:ext cx="23812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44402" y="317990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HARDNESS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66458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SPECIFIC GRAVITY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3893" y="81309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STREAK TEST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6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6 - Rocks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3820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How Rocks form/Rock </a:t>
            </a:r>
            <a:r>
              <a:rPr lang="en-US" b="1" dirty="0" smtClean="0"/>
              <a:t>Cycle</a:t>
            </a:r>
          </a:p>
          <a:p>
            <a:pPr lvl="1"/>
            <a:r>
              <a:rPr lang="en-US" dirty="0" smtClean="0"/>
              <a:t>Be able to identify how each of the following rocks are formed and where they would be located in the rock cycle!  (</a:t>
            </a:r>
            <a:r>
              <a:rPr lang="en-US" i="1" dirty="0" smtClean="0"/>
              <a:t>Remember the rock cycle tells us how rocks are formed and that they continue to change!)</a:t>
            </a:r>
            <a:endParaRPr lang="en-US" i="1" dirty="0" smtClean="0"/>
          </a:p>
          <a:p>
            <a:pPr lvl="2"/>
            <a:r>
              <a:rPr lang="en-US" u="sng" dirty="0" smtClean="0"/>
              <a:t>Igneous</a:t>
            </a:r>
            <a:r>
              <a:rPr lang="en-US" dirty="0" smtClean="0"/>
              <a:t> (cooling of magma/molten material)</a:t>
            </a:r>
          </a:p>
          <a:p>
            <a:pPr lvl="2"/>
            <a:r>
              <a:rPr lang="en-US" u="sng" dirty="0" smtClean="0"/>
              <a:t>Metamorphic</a:t>
            </a:r>
            <a:r>
              <a:rPr lang="en-US" dirty="0" smtClean="0"/>
              <a:t> (heat and pressure)</a:t>
            </a:r>
          </a:p>
          <a:p>
            <a:pPr lvl="2"/>
            <a:r>
              <a:rPr lang="en-US" u="sng" dirty="0" smtClean="0"/>
              <a:t>Sedimentary</a:t>
            </a:r>
            <a:r>
              <a:rPr lang="en-US" dirty="0" smtClean="0"/>
              <a:t> (compaction and cementation of sediments)</a:t>
            </a:r>
          </a:p>
          <a:p>
            <a:r>
              <a:rPr lang="en-US" b="1" dirty="0" smtClean="0"/>
              <a:t>Types of </a:t>
            </a:r>
            <a:r>
              <a:rPr lang="en-US" b="1" dirty="0" smtClean="0"/>
              <a:t>Rocks</a:t>
            </a:r>
          </a:p>
          <a:p>
            <a:pPr lvl="1"/>
            <a:r>
              <a:rPr lang="en-US" dirty="0" smtClean="0"/>
              <a:t>Make sure you understand the different types of igneous, metamorphic, and sedimentary rocks and know CHARACTERISTCS of each!!</a:t>
            </a:r>
            <a:endParaRPr lang="en-US" dirty="0" smtClean="0"/>
          </a:p>
          <a:p>
            <a:pPr lvl="2"/>
            <a:r>
              <a:rPr lang="en-US" dirty="0" smtClean="0"/>
              <a:t>Igneous (intrusive and extrusive)</a:t>
            </a:r>
          </a:p>
          <a:p>
            <a:pPr lvl="2"/>
            <a:r>
              <a:rPr lang="en-US" dirty="0" smtClean="0"/>
              <a:t>Metamorphic (foliated and non-foliated)</a:t>
            </a:r>
          </a:p>
          <a:p>
            <a:pPr lvl="2"/>
            <a:r>
              <a:rPr lang="en-US" dirty="0" smtClean="0"/>
              <a:t>Sedimentary (clastic and non clastic chemical, non clastic organic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Specific Rocks</a:t>
            </a:r>
          </a:p>
          <a:p>
            <a:pPr lvl="1"/>
            <a:r>
              <a:rPr lang="en-US" dirty="0" smtClean="0"/>
              <a:t>Know specific examples of rocks such as: granite, limestone, schist, etc. and know what type of rock each is!</a:t>
            </a:r>
          </a:p>
          <a:p>
            <a:r>
              <a:rPr lang="en-US" b="1" dirty="0" smtClean="0"/>
              <a:t>PARENT ROCKS!!! </a:t>
            </a:r>
            <a:endParaRPr lang="en-US" b="1" dirty="0"/>
          </a:p>
          <a:p>
            <a:pPr lvl="1"/>
            <a:r>
              <a:rPr lang="en-US" dirty="0" smtClean="0"/>
              <a:t>Know examples of parent rocks and the metamorphic rock they become.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8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type of rocks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" y="160337"/>
            <a:ext cx="456671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s://qph.ec.quoracdn.net/main-qimg-526d941ed01023f82b30ae0d2d908f1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https://qph.ec.quoracdn.net/main-qimg-526d941ed01023f82b30ae0d2d908f16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8" name="Picture 10" descr="https://qph.ec.quoracdn.net/main-qimg-e7d400b1e228e892ae06c65ae1582b68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939" y="3822703"/>
            <a:ext cx="4047062" cy="30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Image result for foliated vs non foliated metamorphic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" t="6667" r="6855" b="10101"/>
          <a:stretch/>
        </p:blipFill>
        <p:spPr bwMode="auto">
          <a:xfrm>
            <a:off x="446520" y="3913333"/>
            <a:ext cx="4097771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2" name="Picture 14" descr="Image result for clastic vs non clastic sedimentary rock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" t="3933" r="3951"/>
          <a:stretch/>
        </p:blipFill>
        <p:spPr bwMode="auto">
          <a:xfrm>
            <a:off x="4648200" y="188046"/>
            <a:ext cx="4338801" cy="33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Image result for intrusive extrusive igneous r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92" y="3505200"/>
            <a:ext cx="53054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" t="8074" r="9501" b="2947"/>
          <a:stretch/>
        </p:blipFill>
        <p:spPr bwMode="auto">
          <a:xfrm>
            <a:off x="62057" y="228600"/>
            <a:ext cx="4586143" cy="352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Image result for metamorphic rocks and parent rock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63162" r="6640"/>
          <a:stretch/>
        </p:blipFill>
        <p:spPr bwMode="auto">
          <a:xfrm>
            <a:off x="4620491" y="914400"/>
            <a:ext cx="4648200" cy="147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31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7 – Resources and Environment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Mineral </a:t>
            </a:r>
            <a:r>
              <a:rPr lang="en-US" b="1" dirty="0" smtClean="0"/>
              <a:t>Resources</a:t>
            </a:r>
            <a:endParaRPr lang="en-US" dirty="0"/>
          </a:p>
          <a:p>
            <a:pPr lvl="1"/>
            <a:r>
              <a:rPr lang="en-US" dirty="0" smtClean="0"/>
              <a:t>look back to specific minerals from Ch. 5</a:t>
            </a:r>
            <a:endParaRPr lang="en-US" dirty="0" smtClean="0"/>
          </a:p>
          <a:p>
            <a:r>
              <a:rPr lang="en-US" b="1" dirty="0" smtClean="0"/>
              <a:t>Energy </a:t>
            </a:r>
            <a:r>
              <a:rPr lang="en-US" b="1" dirty="0" smtClean="0"/>
              <a:t>Resources</a:t>
            </a:r>
          </a:p>
          <a:p>
            <a:pPr lvl="1"/>
            <a:r>
              <a:rPr lang="en-US" i="1" dirty="0" smtClean="0"/>
              <a:t>Know advantages/disadvantages to each:</a:t>
            </a:r>
          </a:p>
          <a:p>
            <a:pPr lvl="1"/>
            <a:r>
              <a:rPr lang="en-US" dirty="0" smtClean="0"/>
              <a:t>Renewable: Solar, wind, geothermal, hydroelectric</a:t>
            </a:r>
          </a:p>
          <a:p>
            <a:pPr lvl="1"/>
            <a:r>
              <a:rPr lang="en-US" dirty="0" smtClean="0"/>
              <a:t>Non-renewable: Nuclear, coal, oil, natural </a:t>
            </a:r>
            <a:r>
              <a:rPr lang="en-US" dirty="0"/>
              <a:t>g</a:t>
            </a:r>
            <a:r>
              <a:rPr lang="en-US" dirty="0" smtClean="0"/>
              <a:t>as</a:t>
            </a:r>
            <a:endParaRPr lang="en-US" dirty="0" smtClean="0"/>
          </a:p>
          <a:p>
            <a:r>
              <a:rPr lang="en-US" b="1" dirty="0" smtClean="0"/>
              <a:t>Environmental </a:t>
            </a:r>
            <a:r>
              <a:rPr lang="en-US" b="1" dirty="0" smtClean="0"/>
              <a:t>Issues</a:t>
            </a:r>
          </a:p>
          <a:p>
            <a:pPr lvl="1"/>
            <a:r>
              <a:rPr lang="en-US" dirty="0" smtClean="0"/>
              <a:t>Air pollution – smog, acid rain, global warming, ozone depletion</a:t>
            </a:r>
          </a:p>
          <a:p>
            <a:pPr lvl="1"/>
            <a:r>
              <a:rPr lang="en-US" dirty="0" smtClean="0"/>
              <a:t>Water pollution – chemicals entering the  ground and seeping into our ground water, or direct pollution such as dumping chemicals/pollutants directly into bodies of water.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8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energy sources advantages and disadvant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1" y="332509"/>
            <a:ext cx="89153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1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8 – Plate Tectonics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Continental Drift</a:t>
            </a:r>
          </a:p>
          <a:p>
            <a:r>
              <a:rPr lang="en-US" b="1" dirty="0" smtClean="0"/>
              <a:t>Theory of </a:t>
            </a:r>
            <a:r>
              <a:rPr lang="en-US" b="1" dirty="0" smtClean="0"/>
              <a:t>plate tectonics</a:t>
            </a:r>
          </a:p>
          <a:p>
            <a:r>
              <a:rPr lang="en-US" b="1" dirty="0" smtClean="0"/>
              <a:t>Plate movement</a:t>
            </a:r>
          </a:p>
          <a:p>
            <a:pPr lvl="1"/>
            <a:r>
              <a:rPr lang="en-US" dirty="0" smtClean="0"/>
              <a:t>Caused by mantle convection</a:t>
            </a:r>
            <a:endParaRPr lang="en-US" dirty="0" smtClean="0"/>
          </a:p>
          <a:p>
            <a:r>
              <a:rPr lang="en-US" b="1" dirty="0" smtClean="0"/>
              <a:t>Plate boundary </a:t>
            </a:r>
            <a:r>
              <a:rPr lang="en-US" b="1" dirty="0" smtClean="0"/>
              <a:t>types &amp; what is happening at each boundary</a:t>
            </a:r>
            <a:endParaRPr lang="en-US" b="1" dirty="0" smtClean="0"/>
          </a:p>
          <a:p>
            <a:pPr lvl="1"/>
            <a:r>
              <a:rPr lang="en-US" dirty="0" smtClean="0"/>
              <a:t>Convergent</a:t>
            </a:r>
          </a:p>
          <a:p>
            <a:pPr lvl="1"/>
            <a:r>
              <a:rPr lang="en-US" dirty="0" smtClean="0"/>
              <a:t>Divergent</a:t>
            </a:r>
          </a:p>
          <a:p>
            <a:pPr lvl="1"/>
            <a:r>
              <a:rPr lang="en-US" dirty="0" smtClean="0"/>
              <a:t>Transform</a:t>
            </a:r>
          </a:p>
          <a:p>
            <a:r>
              <a:rPr lang="en-US" b="1" dirty="0" smtClean="0"/>
              <a:t>How does plate tectonics change the earth?</a:t>
            </a:r>
          </a:p>
          <a:p>
            <a:pPr lvl="1"/>
            <a:r>
              <a:rPr lang="en-US" dirty="0" smtClean="0"/>
              <a:t>They create and destroy crust.  Can push marine fossils to tops of mountains (convergent) and can create new seafloor (divergent)</a:t>
            </a:r>
          </a:p>
        </p:txBody>
      </p:sp>
    </p:spTree>
    <p:extLst>
      <p:ext uri="{BB962C8B-B14F-4D97-AF65-F5344CB8AC3E}">
        <p14:creationId xmlns:p14="http://schemas.microsoft.com/office/powerpoint/2010/main" val="175375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9 - Volcanoes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What is a </a:t>
            </a:r>
            <a:r>
              <a:rPr lang="en-US" b="1" dirty="0" smtClean="0"/>
              <a:t>volcano</a:t>
            </a:r>
          </a:p>
          <a:p>
            <a:pPr lvl="1"/>
            <a:r>
              <a:rPr lang="en-US" dirty="0" smtClean="0"/>
              <a:t>Opening in earth’s crust and the landform that forms around it.</a:t>
            </a:r>
            <a:endParaRPr lang="en-US" dirty="0" smtClean="0"/>
          </a:p>
          <a:p>
            <a:r>
              <a:rPr lang="en-US" b="1" dirty="0" smtClean="0"/>
              <a:t>Where do they form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Convergent boundaries between ocean-continental plates and ocean-ocean plates</a:t>
            </a:r>
          </a:p>
          <a:p>
            <a:pPr lvl="1"/>
            <a:r>
              <a:rPr lang="en-US" dirty="0" smtClean="0"/>
              <a:t>Divergent boundaries (seafloor spreading)</a:t>
            </a:r>
          </a:p>
          <a:p>
            <a:pPr lvl="1"/>
            <a:r>
              <a:rPr lang="en-US" dirty="0" smtClean="0"/>
              <a:t>Hot Spots!</a:t>
            </a:r>
            <a:endParaRPr lang="en-US" dirty="0" smtClean="0"/>
          </a:p>
          <a:p>
            <a:r>
              <a:rPr lang="en-US" b="1" dirty="0" smtClean="0"/>
              <a:t>Types of </a:t>
            </a:r>
            <a:r>
              <a:rPr lang="en-US" b="1" dirty="0" smtClean="0"/>
              <a:t>volcanoes</a:t>
            </a:r>
          </a:p>
          <a:p>
            <a:pPr lvl="1"/>
            <a:r>
              <a:rPr lang="en-US" dirty="0" smtClean="0"/>
              <a:t>Shield, composite, cinder cone</a:t>
            </a:r>
            <a:endParaRPr lang="en-US" dirty="0" smtClean="0"/>
          </a:p>
          <a:p>
            <a:r>
              <a:rPr lang="en-US" b="1" dirty="0" smtClean="0"/>
              <a:t>Difference in </a:t>
            </a:r>
            <a:r>
              <a:rPr lang="en-US" b="1" dirty="0" smtClean="0"/>
              <a:t>magma/lava</a:t>
            </a:r>
          </a:p>
          <a:p>
            <a:pPr lvl="1"/>
            <a:r>
              <a:rPr lang="en-US" dirty="0" smtClean="0"/>
              <a:t>Magma inside the earth</a:t>
            </a:r>
          </a:p>
          <a:p>
            <a:pPr lvl="1"/>
            <a:r>
              <a:rPr lang="en-US" dirty="0" smtClean="0"/>
              <a:t>Lava outside the earth</a:t>
            </a:r>
          </a:p>
          <a:p>
            <a:r>
              <a:rPr lang="en-US" b="1" dirty="0" smtClean="0"/>
              <a:t>Air Pollution</a:t>
            </a:r>
          </a:p>
          <a:p>
            <a:pPr lvl="1"/>
            <a:r>
              <a:rPr lang="en-US" dirty="0" smtClean="0"/>
              <a:t>Volcanoes add pollutants/gases to the environment when they erupt, natural sources of pollution.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15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Users\braycm\Pictures\Volcano Hot Sp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6272"/>
            <a:ext cx="6767945" cy="263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volc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62" y="94456"/>
            <a:ext cx="649122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8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Taking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 good nights sleep!</a:t>
            </a:r>
          </a:p>
          <a:p>
            <a:r>
              <a:rPr lang="en-US" dirty="0" smtClean="0"/>
              <a:t>Eat a healthy protein packed breakfast.</a:t>
            </a:r>
          </a:p>
          <a:p>
            <a:r>
              <a:rPr lang="en-US" dirty="0" smtClean="0"/>
              <a:t>Dress in layers.</a:t>
            </a:r>
          </a:p>
          <a:p>
            <a:r>
              <a:rPr lang="en-US" dirty="0" smtClean="0"/>
              <a:t>Wear glasses if you need them!</a:t>
            </a:r>
          </a:p>
          <a:p>
            <a:r>
              <a:rPr lang="en-US" dirty="0" smtClean="0"/>
              <a:t>Take your TIME! There is no time limit</a:t>
            </a:r>
          </a:p>
          <a:p>
            <a:r>
              <a:rPr lang="en-US" dirty="0" smtClean="0"/>
              <a:t>Save harder questions for last! (FLAG THEM)</a:t>
            </a:r>
          </a:p>
          <a:p>
            <a:r>
              <a:rPr lang="en-US" b="1" dirty="0" smtClean="0"/>
              <a:t>READ THE ENTIRE QUESTION AND THE DIRECTIONS!!!!!!</a:t>
            </a:r>
          </a:p>
          <a:p>
            <a:r>
              <a:rPr lang="en-US" dirty="0" smtClean="0"/>
              <a:t>Maintain a POSTIVE attitude!</a:t>
            </a:r>
          </a:p>
          <a:p>
            <a:r>
              <a:rPr lang="en-US" dirty="0" smtClean="0"/>
              <a:t>Do a MIND DUMP before you begin answering questions!</a:t>
            </a:r>
          </a:p>
          <a:p>
            <a:r>
              <a:rPr lang="en-US" dirty="0" smtClean="0"/>
              <a:t>Use the previous test questions to help you.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10 - Earthquakes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What is an earthquake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Shaking/vibrations in earth crust due to movement or slippage along faults/plate boundaries</a:t>
            </a:r>
            <a:endParaRPr lang="en-US" dirty="0" smtClean="0"/>
          </a:p>
          <a:p>
            <a:r>
              <a:rPr lang="en-US" b="1" dirty="0" smtClean="0"/>
              <a:t>Where do they occur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Plate boundaries and faults</a:t>
            </a:r>
            <a:endParaRPr lang="en-US" dirty="0" smtClean="0"/>
          </a:p>
          <a:p>
            <a:r>
              <a:rPr lang="en-US" b="1" dirty="0" smtClean="0"/>
              <a:t>How can we locate them? </a:t>
            </a:r>
          </a:p>
          <a:p>
            <a:pPr lvl="1"/>
            <a:r>
              <a:rPr lang="en-US" dirty="0" smtClean="0"/>
              <a:t>Finding </a:t>
            </a:r>
            <a:r>
              <a:rPr lang="en-US" dirty="0" smtClean="0"/>
              <a:t>an </a:t>
            </a:r>
            <a:r>
              <a:rPr lang="en-US" dirty="0" smtClean="0"/>
              <a:t>epicenter, requires </a:t>
            </a:r>
            <a:r>
              <a:rPr lang="en-US" b="1" dirty="0" smtClean="0"/>
              <a:t>3</a:t>
            </a:r>
            <a:r>
              <a:rPr lang="en-US" dirty="0" smtClean="0"/>
              <a:t> seismic stations.</a:t>
            </a:r>
            <a:endParaRPr lang="en-US" dirty="0" smtClean="0"/>
          </a:p>
          <a:p>
            <a:r>
              <a:rPr lang="en-US" b="1" dirty="0" smtClean="0"/>
              <a:t>How are they measured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Richter scale, </a:t>
            </a:r>
            <a:r>
              <a:rPr lang="en-US" dirty="0" err="1" smtClean="0"/>
              <a:t>Mercalli</a:t>
            </a:r>
            <a:r>
              <a:rPr lang="en-US" dirty="0" smtClean="0"/>
              <a:t> scale, moment magnitude scale</a:t>
            </a:r>
            <a:endParaRPr lang="en-US" dirty="0" smtClean="0"/>
          </a:p>
          <a:p>
            <a:r>
              <a:rPr lang="en-US" b="1" dirty="0" smtClean="0"/>
              <a:t>Types of seismic </a:t>
            </a:r>
            <a:r>
              <a:rPr lang="en-US" b="1" dirty="0" smtClean="0"/>
              <a:t>waves</a:t>
            </a:r>
          </a:p>
          <a:p>
            <a:pPr lvl="1"/>
            <a:r>
              <a:rPr lang="en-US" dirty="0" smtClean="0"/>
              <a:t>P, S, and surface waves.  These waves have helped provide us with information about what the earth’s interior may be like!</a:t>
            </a:r>
          </a:p>
          <a:p>
            <a:r>
              <a:rPr lang="en-US" b="1" dirty="0" smtClean="0"/>
              <a:t>We can use earthquakes (and volcanoes) to help us determine where plate boundaries exist!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pi_lo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3590925"/>
            <a:ext cx="3283527" cy="310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"/>
            <a:ext cx="548792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173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11 – Mountain Building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Where do mountains form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Convergent boundaries between two continental crusts</a:t>
            </a:r>
          </a:p>
          <a:p>
            <a:r>
              <a:rPr lang="en-US" b="1" dirty="0" smtClean="0"/>
              <a:t>Types of mountains</a:t>
            </a:r>
          </a:p>
          <a:p>
            <a:pPr lvl="1"/>
            <a:r>
              <a:rPr lang="en-US" dirty="0" smtClean="0"/>
              <a:t>Folded, dome, fault block, volcanic</a:t>
            </a:r>
            <a:endParaRPr lang="en-US" dirty="0" smtClean="0"/>
          </a:p>
          <a:p>
            <a:r>
              <a:rPr lang="en-US" b="1" dirty="0" smtClean="0"/>
              <a:t>Types of </a:t>
            </a:r>
            <a:r>
              <a:rPr lang="en-US" b="1" dirty="0" smtClean="0"/>
              <a:t>faults</a:t>
            </a:r>
          </a:p>
          <a:p>
            <a:pPr lvl="1"/>
            <a:r>
              <a:rPr lang="en-US" dirty="0" smtClean="0"/>
              <a:t>Normal</a:t>
            </a:r>
          </a:p>
          <a:p>
            <a:pPr lvl="1"/>
            <a:r>
              <a:rPr lang="en-US" dirty="0" smtClean="0"/>
              <a:t>Reverse (thrust)</a:t>
            </a:r>
          </a:p>
          <a:p>
            <a:pPr lvl="1"/>
            <a:r>
              <a:rPr lang="en-US" dirty="0" smtClean="0"/>
              <a:t>Strike-slip</a:t>
            </a:r>
            <a:endParaRPr lang="en-US" dirty="0" smtClean="0"/>
          </a:p>
          <a:p>
            <a:r>
              <a:rPr lang="en-US" b="1" dirty="0" smtClean="0"/>
              <a:t>Types of </a:t>
            </a:r>
            <a:r>
              <a:rPr lang="en-US" b="1" dirty="0" smtClean="0"/>
              <a:t>stress</a:t>
            </a:r>
          </a:p>
          <a:p>
            <a:pPr lvl="1"/>
            <a:r>
              <a:rPr lang="en-US" dirty="0" smtClean="0"/>
              <a:t>Compression (reverse fault)</a:t>
            </a:r>
          </a:p>
          <a:p>
            <a:pPr lvl="1"/>
            <a:r>
              <a:rPr lang="en-US" dirty="0" smtClean="0"/>
              <a:t>Tension (normal fault)</a:t>
            </a:r>
          </a:p>
          <a:p>
            <a:pPr lvl="1"/>
            <a:r>
              <a:rPr lang="en-US" dirty="0" smtClean="0"/>
              <a:t>Shear (strike-slip)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2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12 – Weathering, Soil, and Erosion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Weathering</a:t>
            </a:r>
          </a:p>
          <a:p>
            <a:pPr lvl="1"/>
            <a:r>
              <a:rPr lang="en-US" dirty="0" smtClean="0"/>
              <a:t>Breakdown of rock</a:t>
            </a:r>
            <a:endParaRPr lang="en-US" dirty="0" smtClean="0"/>
          </a:p>
          <a:p>
            <a:pPr lvl="1"/>
            <a:r>
              <a:rPr lang="en-US" dirty="0" smtClean="0"/>
              <a:t>Mechanical </a:t>
            </a:r>
            <a:r>
              <a:rPr lang="en-US" dirty="0" smtClean="0"/>
              <a:t>(Physical)  and Chemical</a:t>
            </a:r>
          </a:p>
          <a:p>
            <a:r>
              <a:rPr lang="en-US" b="1" dirty="0" smtClean="0"/>
              <a:t>E</a:t>
            </a:r>
            <a:r>
              <a:rPr lang="en-US" b="1" dirty="0" smtClean="0"/>
              <a:t>rosion</a:t>
            </a:r>
          </a:p>
          <a:p>
            <a:pPr lvl="1"/>
            <a:r>
              <a:rPr lang="en-US" dirty="0" smtClean="0"/>
              <a:t>Movement of sediment to another location</a:t>
            </a:r>
          </a:p>
          <a:p>
            <a:pPr lvl="1"/>
            <a:r>
              <a:rPr lang="en-US" dirty="0" smtClean="0"/>
              <a:t>Agents: water, wind, ice, gravity</a:t>
            </a:r>
          </a:p>
          <a:p>
            <a:r>
              <a:rPr lang="en-US" b="1" dirty="0" smtClean="0"/>
              <a:t>Deposition</a:t>
            </a:r>
          </a:p>
          <a:p>
            <a:pPr lvl="1"/>
            <a:r>
              <a:rPr lang="en-US" dirty="0" smtClean="0"/>
              <a:t>Deposit or drop sediments in a new location</a:t>
            </a:r>
          </a:p>
          <a:p>
            <a:pPr lvl="1"/>
            <a:r>
              <a:rPr lang="en-US" dirty="0" smtClean="0"/>
              <a:t>Often forms new landforms: alluvial fans, deltas, sandbars, etc.</a:t>
            </a:r>
          </a:p>
          <a:p>
            <a:r>
              <a:rPr lang="en-US" b="1" dirty="0" smtClean="0"/>
              <a:t>Soil/Soil Horizons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179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age result for types of weather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" r="2181"/>
          <a:stretch/>
        </p:blipFill>
        <p:spPr bwMode="auto">
          <a:xfrm>
            <a:off x="4357255" y="2978667"/>
            <a:ext cx="4786745" cy="383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Image result for types of weather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" r="3463"/>
          <a:stretch/>
        </p:blipFill>
        <p:spPr bwMode="auto">
          <a:xfrm>
            <a:off x="34636" y="34635"/>
            <a:ext cx="4613564" cy="372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15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256491"/>
            <a:ext cx="3124200" cy="360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types of ero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486775" cy="302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alluvial f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85070"/>
            <a:ext cx="2743198" cy="185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river del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95599" y="3961004"/>
            <a:ext cx="2619375" cy="261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68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13 – Surface Water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Sources of </a:t>
            </a:r>
            <a:r>
              <a:rPr lang="en-US" b="1" dirty="0" smtClean="0"/>
              <a:t>freshwater</a:t>
            </a:r>
          </a:p>
          <a:p>
            <a:pPr lvl="1"/>
            <a:r>
              <a:rPr lang="en-US" dirty="0" smtClean="0"/>
              <a:t>Lakes, streams, ponds, rivers,  ice, permafrost</a:t>
            </a:r>
            <a:endParaRPr lang="en-US" dirty="0" smtClean="0"/>
          </a:p>
          <a:p>
            <a:r>
              <a:rPr lang="en-US" b="1" dirty="0" smtClean="0"/>
              <a:t>River </a:t>
            </a:r>
            <a:r>
              <a:rPr lang="en-US" b="1" dirty="0" smtClean="0"/>
              <a:t>systems/Watersheds</a:t>
            </a:r>
          </a:p>
          <a:p>
            <a:pPr lvl="1"/>
            <a:r>
              <a:rPr lang="en-US" dirty="0" smtClean="0"/>
              <a:t>Specific watershed of VA</a:t>
            </a:r>
          </a:p>
          <a:p>
            <a:pPr lvl="1"/>
            <a:r>
              <a:rPr lang="en-US" dirty="0" smtClean="0"/>
              <a:t>Chesapeake Bay Watershed</a:t>
            </a:r>
          </a:p>
          <a:p>
            <a:pPr lvl="1"/>
            <a:r>
              <a:rPr lang="en-US" dirty="0" smtClean="0"/>
              <a:t>North Carolina Sounds</a:t>
            </a:r>
          </a:p>
          <a:p>
            <a:pPr lvl="1"/>
            <a:r>
              <a:rPr lang="en-US" dirty="0" smtClean="0"/>
              <a:t>Gulf of Mexico</a:t>
            </a:r>
            <a:endParaRPr lang="en-US" dirty="0" smtClean="0"/>
          </a:p>
          <a:p>
            <a:r>
              <a:rPr lang="en-US" b="1" dirty="0" smtClean="0"/>
              <a:t>River Erosion and </a:t>
            </a:r>
            <a:r>
              <a:rPr lang="en-US" b="1" dirty="0" smtClean="0"/>
              <a:t>Deposition</a:t>
            </a:r>
          </a:p>
          <a:p>
            <a:pPr lvl="1"/>
            <a:r>
              <a:rPr lang="en-US" dirty="0" smtClean="0"/>
              <a:t>Erosion happens more on the outside of a river bend</a:t>
            </a:r>
          </a:p>
          <a:p>
            <a:pPr lvl="1"/>
            <a:r>
              <a:rPr lang="en-US" dirty="0" smtClean="0"/>
              <a:t>Deposition happens faster on the inside</a:t>
            </a:r>
            <a:endParaRPr lang="en-US" dirty="0" smtClean="0"/>
          </a:p>
          <a:p>
            <a:r>
              <a:rPr lang="en-US" b="1" dirty="0" smtClean="0"/>
              <a:t>Floods/Floodplains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33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erosion of river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91000"/>
            <a:ext cx="432435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braycm\Pictures\Virginia Specific watershed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762000"/>
            <a:ext cx="38195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braycm\Pictures\VA major watershe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t="12122" r="7142" b="11688"/>
          <a:stretch/>
        </p:blipFill>
        <p:spPr bwMode="auto">
          <a:xfrm>
            <a:off x="4876800" y="545522"/>
            <a:ext cx="3600084" cy="23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Image result for WATERSH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620" y="3352800"/>
            <a:ext cx="4087744" cy="31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304800"/>
            <a:ext cx="240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VIRGINIA WATERSHED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10990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Chesapeake Bay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736912"/>
            <a:ext cx="234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North Carolina Sounds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29150" y="273691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Gulf of Mexico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03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14 - Groundwater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Water </a:t>
            </a:r>
            <a:r>
              <a:rPr lang="en-US" b="1" dirty="0" smtClean="0"/>
              <a:t>Table</a:t>
            </a:r>
          </a:p>
          <a:p>
            <a:pPr lvl="1"/>
            <a:r>
              <a:rPr lang="en-US" dirty="0" smtClean="0"/>
              <a:t>Label different parts of the water table underground</a:t>
            </a:r>
          </a:p>
          <a:p>
            <a:pPr lvl="1"/>
            <a:r>
              <a:rPr lang="en-US" dirty="0" smtClean="0"/>
              <a:t>Zone of aeration, water table, zone of saturation, perched aquifer, impermeable rock, springs, ordinary well, artesian well, cone of depression</a:t>
            </a:r>
          </a:p>
          <a:p>
            <a:pPr lvl="1"/>
            <a:r>
              <a:rPr lang="en-US" dirty="0" smtClean="0"/>
              <a:t>Be able to explain how the water table can change:</a:t>
            </a:r>
          </a:p>
          <a:p>
            <a:pPr lvl="2"/>
            <a:r>
              <a:rPr lang="en-US" dirty="0" smtClean="0"/>
              <a:t>Pumping of water/drought will lower water table</a:t>
            </a:r>
          </a:p>
          <a:p>
            <a:pPr lvl="2"/>
            <a:r>
              <a:rPr lang="en-US" dirty="0" smtClean="0"/>
              <a:t>Heavy rain will increase the water table</a:t>
            </a:r>
            <a:endParaRPr lang="en-US" dirty="0" smtClean="0"/>
          </a:p>
          <a:p>
            <a:r>
              <a:rPr lang="en-US" b="1" dirty="0" smtClean="0"/>
              <a:t>Karst </a:t>
            </a:r>
            <a:r>
              <a:rPr lang="en-US" b="1" dirty="0" smtClean="0"/>
              <a:t>Topography</a:t>
            </a:r>
          </a:p>
          <a:p>
            <a:pPr lvl="1"/>
            <a:r>
              <a:rPr lang="en-US" dirty="0" smtClean="0"/>
              <a:t>Features beneath the surface from ACID rain/water dissolving LIMESTONE.</a:t>
            </a:r>
          </a:p>
          <a:p>
            <a:pPr lvl="2"/>
            <a:r>
              <a:rPr lang="en-US" dirty="0" smtClean="0"/>
              <a:t>Caverns, sinkholes</a:t>
            </a:r>
          </a:p>
          <a:p>
            <a:r>
              <a:rPr lang="en-US" b="1" dirty="0" smtClean="0"/>
              <a:t>Porosity &amp; Permeability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436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86" y="1219199"/>
            <a:ext cx="4727496" cy="27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286" y="3942718"/>
            <a:ext cx="4695825" cy="26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atert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0" y="457200"/>
            <a:ext cx="439083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WATER TABLE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8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1 - Earth as a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620000" cy="4800600"/>
          </a:xfrm>
        </p:spPr>
        <p:txBody>
          <a:bodyPr/>
          <a:lstStyle/>
          <a:p>
            <a:r>
              <a:rPr lang="en-US" b="1" dirty="0" smtClean="0"/>
              <a:t>Spheres of the </a:t>
            </a:r>
            <a:r>
              <a:rPr lang="en-US" b="1" dirty="0" smtClean="0"/>
              <a:t>Earth</a:t>
            </a:r>
          </a:p>
          <a:p>
            <a:pPr lvl="1"/>
            <a:r>
              <a:rPr lang="en-US" dirty="0" smtClean="0"/>
              <a:t>Geosphere (</a:t>
            </a:r>
            <a:r>
              <a:rPr lang="en-US" i="1" dirty="0" smtClean="0"/>
              <a:t>AKA lithosphere</a:t>
            </a:r>
            <a:r>
              <a:rPr lang="en-US" dirty="0" smtClean="0"/>
              <a:t>) – rock/Earth’s surface/interior</a:t>
            </a:r>
          </a:p>
          <a:p>
            <a:pPr lvl="1"/>
            <a:r>
              <a:rPr lang="en-US" dirty="0" smtClean="0"/>
              <a:t>Hydrosphere – water	</a:t>
            </a:r>
          </a:p>
          <a:p>
            <a:pPr lvl="1"/>
            <a:r>
              <a:rPr lang="en-US" dirty="0" smtClean="0"/>
              <a:t>Atmosphere – air/gases on Earth</a:t>
            </a:r>
          </a:p>
          <a:p>
            <a:pPr lvl="1"/>
            <a:r>
              <a:rPr lang="en-US" dirty="0" smtClean="0"/>
              <a:t>Biosphere – life/living things</a:t>
            </a:r>
            <a:endParaRPr lang="en-US" dirty="0" smtClean="0"/>
          </a:p>
          <a:p>
            <a:r>
              <a:rPr lang="en-US" b="1" dirty="0" smtClean="0"/>
              <a:t>Cycles on </a:t>
            </a:r>
            <a:r>
              <a:rPr lang="en-US" b="1" dirty="0" smtClean="0"/>
              <a:t>Earth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Water – This </a:t>
            </a:r>
            <a:r>
              <a:rPr lang="en-US" dirty="0" smtClean="0"/>
              <a:t>one is IMPORTANT!!</a:t>
            </a:r>
            <a:endParaRPr lang="en-US" dirty="0" smtClean="0"/>
          </a:p>
          <a:p>
            <a:pPr lvl="1"/>
            <a:r>
              <a:rPr lang="en-US" dirty="0" smtClean="0"/>
              <a:t>Carbon</a:t>
            </a:r>
          </a:p>
          <a:p>
            <a:pPr lvl="1"/>
            <a:r>
              <a:rPr lang="en-US" dirty="0" smtClean="0"/>
              <a:t>Rock – So is this one!!</a:t>
            </a:r>
            <a:endParaRPr lang="en-US" dirty="0" smtClean="0"/>
          </a:p>
          <a:p>
            <a:pPr lvl="1"/>
            <a:r>
              <a:rPr lang="en-US" dirty="0" smtClean="0"/>
              <a:t>Energy</a:t>
            </a:r>
            <a:endParaRPr lang="en-US" dirty="0"/>
          </a:p>
        </p:txBody>
      </p:sp>
      <p:pic>
        <p:nvPicPr>
          <p:cNvPr id="4098" name="Picture 2" descr="Image result for spheres of ear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015836"/>
            <a:ext cx="4263299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.difference.wiki/wp-content/uploads/2017/08/porosity-vs-permeability-8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54"/>
            <a:ext cx="6719246" cy="33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Image result for porosity vs perme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844636"/>
            <a:ext cx="4791075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Image result for sediment size ch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" r="70238"/>
          <a:stretch/>
        </p:blipFill>
        <p:spPr bwMode="auto">
          <a:xfrm>
            <a:off x="6629400" y="247113"/>
            <a:ext cx="2417619" cy="640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406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15 - Glaciers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glaciers?</a:t>
            </a:r>
          </a:p>
          <a:p>
            <a:r>
              <a:rPr lang="en-US" dirty="0" smtClean="0"/>
              <a:t>Glacial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16 – Winds, Waves, and Currents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Agents of erosion</a:t>
            </a:r>
          </a:p>
          <a:p>
            <a:r>
              <a:rPr lang="en-US" dirty="0" smtClean="0"/>
              <a:t>Parts of a wave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6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17 - Atmosphere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atmosphere?</a:t>
            </a:r>
          </a:p>
          <a:p>
            <a:r>
              <a:rPr lang="en-US" b="1" dirty="0" smtClean="0"/>
              <a:t>Layers of the </a:t>
            </a:r>
            <a:r>
              <a:rPr lang="en-US" b="1" dirty="0" smtClean="0"/>
              <a:t>atmosphere &amp; characteristics</a:t>
            </a:r>
          </a:p>
          <a:p>
            <a:pPr lvl="1"/>
            <a:r>
              <a:rPr lang="en-US" dirty="0" smtClean="0"/>
              <a:t>Troposphere, stratosphere, mesosphere, thermosphere, exosphere</a:t>
            </a:r>
            <a:endParaRPr lang="en-US" dirty="0" smtClean="0"/>
          </a:p>
          <a:p>
            <a:r>
              <a:rPr lang="en-US" b="1" dirty="0" smtClean="0"/>
              <a:t>Temperature </a:t>
            </a:r>
            <a:r>
              <a:rPr lang="en-US" b="1" dirty="0" smtClean="0"/>
              <a:t>change </a:t>
            </a:r>
            <a:r>
              <a:rPr lang="en-US" b="1" dirty="0" smtClean="0"/>
              <a:t>between layers</a:t>
            </a:r>
          </a:p>
          <a:p>
            <a:r>
              <a:rPr lang="en-US" b="1" dirty="0" smtClean="0"/>
              <a:t>Heat Transfer: </a:t>
            </a:r>
            <a:endParaRPr lang="en-US" b="1" dirty="0" smtClean="0"/>
          </a:p>
          <a:p>
            <a:pPr lvl="1"/>
            <a:r>
              <a:rPr lang="en-US" dirty="0" smtClean="0"/>
              <a:t>Conduction – via direct contact</a:t>
            </a:r>
          </a:p>
          <a:p>
            <a:pPr lvl="1"/>
            <a:r>
              <a:rPr lang="en-US" dirty="0" smtClean="0"/>
              <a:t>Convection</a:t>
            </a:r>
            <a:r>
              <a:rPr lang="en-US" dirty="0"/>
              <a:t> </a:t>
            </a:r>
            <a:r>
              <a:rPr lang="en-US" dirty="0" smtClean="0"/>
              <a:t>– rising and sinking of a fluid (liquid/gas) due to changes in temperature and density</a:t>
            </a:r>
          </a:p>
          <a:p>
            <a:pPr lvl="1"/>
            <a:r>
              <a:rPr lang="en-US" dirty="0" smtClean="0"/>
              <a:t>Radiation – heat is traveling through space to reach another object (the sun and a fire)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p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316335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Image result for layers of atmo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320" y="2667000"/>
            <a:ext cx="343408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Image result for conve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7" y="152400"/>
            <a:ext cx="2284673" cy="27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725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18 – Water in the Atmosphere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Humidity/relative humidity</a:t>
            </a:r>
          </a:p>
          <a:p>
            <a:r>
              <a:rPr lang="en-US" dirty="0" smtClean="0"/>
              <a:t>Condensation</a:t>
            </a:r>
          </a:p>
          <a:p>
            <a:pPr lvl="1"/>
            <a:r>
              <a:rPr lang="en-US" dirty="0" smtClean="0"/>
              <a:t>Gas (water vapor) to a liquid</a:t>
            </a:r>
            <a:endParaRPr lang="en-US" dirty="0" smtClean="0"/>
          </a:p>
          <a:p>
            <a:r>
              <a:rPr lang="en-US" dirty="0" smtClean="0"/>
              <a:t>Clouds</a:t>
            </a:r>
          </a:p>
          <a:p>
            <a:r>
              <a:rPr lang="en-US" dirty="0" smtClean="0"/>
              <a:t>Precipitation</a:t>
            </a:r>
          </a:p>
          <a:p>
            <a:r>
              <a:rPr lang="en-US" dirty="0" smtClean="0"/>
              <a:t>Water Cycle</a:t>
            </a:r>
            <a:endParaRPr lang="en-US" dirty="0"/>
          </a:p>
        </p:txBody>
      </p:sp>
      <p:pic>
        <p:nvPicPr>
          <p:cNvPr id="307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6024456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how do clouds fo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" t="7416" r="10076"/>
          <a:stretch/>
        </p:blipFill>
        <p:spPr bwMode="auto">
          <a:xfrm>
            <a:off x="4358804" y="2971800"/>
            <a:ext cx="4722851" cy="375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 result for precipitation pro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4" y="609600"/>
            <a:ext cx="4229100" cy="403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3200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PRECIPITATION TEMP. PROFILES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619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19 – Atmosphere in Motion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Air pressure</a:t>
            </a:r>
          </a:p>
          <a:p>
            <a:r>
              <a:rPr lang="en-US" b="1" dirty="0" smtClean="0"/>
              <a:t>Winds</a:t>
            </a:r>
          </a:p>
          <a:p>
            <a:pPr lvl="1"/>
            <a:r>
              <a:rPr lang="en-US" dirty="0" smtClean="0"/>
              <a:t>Blow from high to low pressure</a:t>
            </a:r>
          </a:p>
          <a:p>
            <a:pPr lvl="1"/>
            <a:r>
              <a:rPr lang="en-US" dirty="0" smtClean="0"/>
              <a:t>Named based on the direction the wind is coming from</a:t>
            </a:r>
            <a:endParaRPr lang="en-US" dirty="0" smtClean="0"/>
          </a:p>
          <a:p>
            <a:r>
              <a:rPr lang="en-US" b="1" dirty="0" smtClean="0"/>
              <a:t>Global Wind Patterns</a:t>
            </a:r>
          </a:p>
          <a:p>
            <a:r>
              <a:rPr lang="en-US" b="1" dirty="0" smtClean="0"/>
              <a:t>Local </a:t>
            </a:r>
            <a:r>
              <a:rPr lang="en-US" b="1" dirty="0" smtClean="0"/>
              <a:t>winds</a:t>
            </a:r>
          </a:p>
          <a:p>
            <a:pPr lvl="1"/>
            <a:r>
              <a:rPr lang="en-US" dirty="0" smtClean="0"/>
              <a:t>Sea Breeze – daytime, breeze is coming from the sea</a:t>
            </a:r>
          </a:p>
          <a:p>
            <a:pPr lvl="1"/>
            <a:r>
              <a:rPr lang="en-US" dirty="0" smtClean="0"/>
              <a:t>Land Breezes – </a:t>
            </a:r>
            <a:r>
              <a:rPr lang="en-US" dirty="0" smtClean="0"/>
              <a:t>nighttime, breeze is coming from land</a:t>
            </a:r>
            <a:endParaRPr lang="en-US" dirty="0"/>
          </a:p>
        </p:txBody>
      </p:sp>
      <p:pic>
        <p:nvPicPr>
          <p:cNvPr id="15362" name="Picture 2" descr="C:\Users\braycm\Pictures\sea&amp;land breez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24200"/>
            <a:ext cx="2268536" cy="343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5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windward leew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437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50293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WINDWARD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419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LEEWARD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417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20 - Weather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Air Masses and the type of weather associated with them</a:t>
            </a:r>
          </a:p>
          <a:p>
            <a:r>
              <a:rPr lang="en-US" b="1" dirty="0" smtClean="0"/>
              <a:t>Fronts and the type of weather they </a:t>
            </a:r>
            <a:r>
              <a:rPr lang="en-US" b="1" dirty="0" smtClean="0"/>
              <a:t>bring &amp; know the symbols</a:t>
            </a:r>
          </a:p>
          <a:p>
            <a:pPr lvl="1"/>
            <a:r>
              <a:rPr lang="en-US" dirty="0" smtClean="0"/>
              <a:t>Cold front</a:t>
            </a:r>
          </a:p>
          <a:p>
            <a:pPr lvl="1"/>
            <a:r>
              <a:rPr lang="en-US" dirty="0" smtClean="0"/>
              <a:t>Warm front</a:t>
            </a:r>
          </a:p>
          <a:p>
            <a:pPr lvl="1"/>
            <a:r>
              <a:rPr lang="en-US" dirty="0" smtClean="0"/>
              <a:t>Occluded</a:t>
            </a:r>
          </a:p>
          <a:p>
            <a:pPr lvl="1"/>
            <a:r>
              <a:rPr lang="en-US" dirty="0" smtClean="0"/>
              <a:t>stationary</a:t>
            </a:r>
            <a:endParaRPr lang="en-US" dirty="0" smtClean="0"/>
          </a:p>
          <a:p>
            <a:r>
              <a:rPr lang="en-US" b="1" dirty="0" smtClean="0"/>
              <a:t>Thunderstorms</a:t>
            </a:r>
          </a:p>
          <a:p>
            <a:r>
              <a:rPr lang="en-US" b="1" dirty="0" smtClean="0"/>
              <a:t>Tornadoes</a:t>
            </a:r>
          </a:p>
          <a:p>
            <a:r>
              <a:rPr lang="en-US" b="1" dirty="0" smtClean="0"/>
              <a:t>Hurricanes</a:t>
            </a:r>
          </a:p>
          <a:p>
            <a:pPr lvl="1"/>
            <a:r>
              <a:rPr lang="en-US" dirty="0" smtClean="0"/>
              <a:t>Low pressure system</a:t>
            </a:r>
          </a:p>
          <a:p>
            <a:pPr lvl="1"/>
            <a:r>
              <a:rPr lang="en-US" dirty="0" smtClean="0"/>
              <a:t>Needs WARM ocean water for energy</a:t>
            </a:r>
            <a:endParaRPr lang="en-US" dirty="0" smtClean="0"/>
          </a:p>
          <a:p>
            <a:r>
              <a:rPr lang="en-US" b="1" dirty="0" smtClean="0"/>
              <a:t>Winter Storms</a:t>
            </a:r>
          </a:p>
          <a:p>
            <a:r>
              <a:rPr lang="en-US" b="1" dirty="0" smtClean="0"/>
              <a:t>Forecasting Weather: Station </a:t>
            </a:r>
            <a:r>
              <a:rPr lang="en-US" b="1" dirty="0" smtClean="0"/>
              <a:t>Models</a:t>
            </a:r>
            <a:endParaRPr lang="en-US" dirty="0" smtClean="0"/>
          </a:p>
          <a:p>
            <a:pPr lvl="1"/>
            <a:r>
              <a:rPr lang="en-US" dirty="0" smtClean="0"/>
              <a:t>Can you look at a key and answer questions about a station model.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31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scientific metho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r="52727"/>
          <a:stretch/>
        </p:blipFill>
        <p:spPr bwMode="auto">
          <a:xfrm>
            <a:off x="6705600" y="2286000"/>
            <a:ext cx="2133600" cy="43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 – Nature of Science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66812"/>
            <a:ext cx="7620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Scientific </a:t>
            </a:r>
            <a:r>
              <a:rPr lang="en-US" b="1" dirty="0" smtClean="0"/>
              <a:t>Method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Steps </a:t>
            </a:r>
            <a:r>
              <a:rPr lang="en-US" dirty="0" smtClean="0"/>
              <a:t>we </a:t>
            </a:r>
            <a:r>
              <a:rPr lang="en-US" dirty="0" smtClean="0"/>
              <a:t>take</a:t>
            </a:r>
          </a:p>
          <a:p>
            <a:pPr lvl="1"/>
            <a:r>
              <a:rPr lang="en-US" dirty="0" smtClean="0"/>
              <a:t>Variables: Independent (change) vs. Dependent (measure) &amp; constants (everything that stays the same) – be able to identify them if given a scenario (</a:t>
            </a:r>
            <a:r>
              <a:rPr lang="en-US" i="1" dirty="0" smtClean="0"/>
              <a:t>either verbal or diagram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b="1" dirty="0" smtClean="0"/>
              <a:t>Tools we use in </a:t>
            </a:r>
            <a:r>
              <a:rPr lang="en-US" b="1" dirty="0" smtClean="0"/>
              <a:t>science</a:t>
            </a:r>
          </a:p>
          <a:p>
            <a:pPr lvl="1"/>
            <a:r>
              <a:rPr lang="en-US" dirty="0" smtClean="0"/>
              <a:t>Balance – mass</a:t>
            </a:r>
          </a:p>
          <a:p>
            <a:pPr lvl="1"/>
            <a:r>
              <a:rPr lang="en-US" dirty="0" smtClean="0"/>
              <a:t>Graduated cylinder – volume</a:t>
            </a:r>
          </a:p>
          <a:p>
            <a:pPr lvl="1"/>
            <a:r>
              <a:rPr lang="en-US" dirty="0" smtClean="0"/>
              <a:t>Ruler – length</a:t>
            </a:r>
          </a:p>
          <a:p>
            <a:pPr lvl="1"/>
            <a:r>
              <a:rPr lang="en-US" dirty="0" smtClean="0"/>
              <a:t>Thermometer – temperature</a:t>
            </a:r>
          </a:p>
          <a:p>
            <a:pPr lvl="1"/>
            <a:r>
              <a:rPr lang="en-US" dirty="0" smtClean="0"/>
              <a:t>Barometer – air pressure</a:t>
            </a:r>
          </a:p>
          <a:p>
            <a:pPr lvl="1"/>
            <a:r>
              <a:rPr lang="en-US" dirty="0" err="1" smtClean="0"/>
              <a:t>Psychrometer</a:t>
            </a:r>
            <a:r>
              <a:rPr lang="en-US" dirty="0" smtClean="0"/>
              <a:t>/Hygrometer – humidity</a:t>
            </a:r>
          </a:p>
          <a:p>
            <a:pPr lvl="1"/>
            <a:r>
              <a:rPr lang="en-US" dirty="0" smtClean="0"/>
              <a:t>Hydrometer – density</a:t>
            </a:r>
          </a:p>
          <a:p>
            <a:pPr lvl="1"/>
            <a:r>
              <a:rPr lang="en-US" dirty="0" smtClean="0"/>
              <a:t>Anemometer – wind speed</a:t>
            </a:r>
          </a:p>
          <a:p>
            <a:pPr lvl="1"/>
            <a:r>
              <a:rPr lang="en-US" dirty="0" smtClean="0"/>
              <a:t>Wine vane – wind direction</a:t>
            </a:r>
          </a:p>
          <a:p>
            <a:pPr lvl="1"/>
            <a:r>
              <a:rPr lang="en-US" dirty="0" smtClean="0"/>
              <a:t>Rain gauge – amount of rainfall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weather fro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334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tation models u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11570" r="11343" b="8539"/>
          <a:stretch/>
        </p:blipFill>
        <p:spPr bwMode="auto">
          <a:xfrm>
            <a:off x="155575" y="3983181"/>
            <a:ext cx="3823855" cy="284710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575" y="17099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WEATHER FRONTS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361384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STATION MODEL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4" descr="wxwi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30" y="4227100"/>
            <a:ext cx="3048000" cy="235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Image result for high press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36" y="355661"/>
            <a:ext cx="3708441" cy="382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17285" y="3245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AIR PRESSURE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57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21 – Climate and Climate Change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climate</a:t>
            </a:r>
            <a:r>
              <a:rPr lang="en-US" b="1" dirty="0" smtClean="0"/>
              <a:t>?</a:t>
            </a:r>
          </a:p>
          <a:p>
            <a:pPr lvl="1"/>
            <a:r>
              <a:rPr lang="en-US" dirty="0" smtClean="0"/>
              <a:t>Yearly average temperature and precipitation an area gets in a year.  This is DIFFERENT than weather which is day to day changes.</a:t>
            </a:r>
            <a:endParaRPr lang="en-US" dirty="0" smtClean="0"/>
          </a:p>
          <a:p>
            <a:r>
              <a:rPr lang="en-US" b="1" dirty="0" smtClean="0"/>
              <a:t>Climate Zones</a:t>
            </a:r>
          </a:p>
          <a:p>
            <a:r>
              <a:rPr lang="en-US" b="1" dirty="0" smtClean="0"/>
              <a:t>Climate Change: Global Warming</a:t>
            </a:r>
            <a:endParaRPr lang="en-US" b="1" dirty="0"/>
          </a:p>
        </p:txBody>
      </p:sp>
      <p:pic>
        <p:nvPicPr>
          <p:cNvPr id="3074" name="Picture 2" descr="Image result for climate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5096452" cy="281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39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22 – The Water Planet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Oceanography</a:t>
            </a:r>
          </a:p>
          <a:p>
            <a:pPr lvl="1"/>
            <a:r>
              <a:rPr lang="en-US" dirty="0" smtClean="0"/>
              <a:t>Study of the oceans</a:t>
            </a:r>
            <a:endParaRPr lang="en-US" dirty="0" smtClean="0"/>
          </a:p>
          <a:p>
            <a:r>
              <a:rPr lang="en-US" b="1" dirty="0" smtClean="0"/>
              <a:t>Salinity</a:t>
            </a:r>
          </a:p>
          <a:p>
            <a:pPr lvl="1"/>
            <a:r>
              <a:rPr lang="en-US" dirty="0" smtClean="0"/>
              <a:t>Salt content in water</a:t>
            </a:r>
            <a:endParaRPr lang="en-US" dirty="0" smtClean="0"/>
          </a:p>
          <a:p>
            <a:r>
              <a:rPr lang="en-US" b="1" dirty="0" smtClean="0"/>
              <a:t>Density</a:t>
            </a:r>
          </a:p>
          <a:p>
            <a:pPr lvl="1"/>
            <a:r>
              <a:rPr lang="en-US" dirty="0" smtClean="0"/>
              <a:t>Cold &amp; salt water are more dense than water &amp; fresh water.</a:t>
            </a:r>
            <a:endParaRPr lang="en-US" dirty="0" smtClean="0"/>
          </a:p>
          <a:p>
            <a:r>
              <a:rPr lang="en-US" b="1" dirty="0" smtClean="0"/>
              <a:t>Ocean Life</a:t>
            </a:r>
          </a:p>
          <a:p>
            <a:r>
              <a:rPr lang="en-US" b="1" dirty="0" smtClean="0"/>
              <a:t>Temperature layers of Ocean </a:t>
            </a:r>
            <a:r>
              <a:rPr lang="en-US" b="1" dirty="0" smtClean="0"/>
              <a:t>water</a:t>
            </a:r>
          </a:p>
          <a:p>
            <a:r>
              <a:rPr lang="en-US" b="1" dirty="0" smtClean="0"/>
              <a:t>Ocean currents</a:t>
            </a:r>
          </a:p>
          <a:p>
            <a:pPr lvl="1"/>
            <a:r>
              <a:rPr lang="en-US" dirty="0" smtClean="0"/>
              <a:t>Convection currents (also see in atmosphere and mantle)</a:t>
            </a:r>
          </a:p>
          <a:p>
            <a:pPr lvl="1"/>
            <a:r>
              <a:rPr lang="en-US" dirty="0" smtClean="0"/>
              <a:t>Also affect the climate in areas: warm ocean current will cause climate to be warmer, cold ocean current will cause the climate to be colder in an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23 – The Ocean Floor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Studying the Ocean floor – Sonar</a:t>
            </a:r>
          </a:p>
          <a:p>
            <a:r>
              <a:rPr lang="en-US" dirty="0" smtClean="0"/>
              <a:t>Continental Margin</a:t>
            </a:r>
          </a:p>
          <a:p>
            <a:r>
              <a:rPr lang="en-US" dirty="0" smtClean="0"/>
              <a:t>Ocean floor</a:t>
            </a:r>
          </a:p>
          <a:p>
            <a:r>
              <a:rPr lang="en-US" dirty="0" smtClean="0"/>
              <a:t>Zones of the ocean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5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24 – The Moving Ocean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Surface currents</a:t>
            </a:r>
          </a:p>
          <a:p>
            <a:r>
              <a:rPr lang="en-US" dirty="0" smtClean="0"/>
              <a:t>Deep Currents</a:t>
            </a:r>
          </a:p>
          <a:p>
            <a:r>
              <a:rPr lang="en-US" dirty="0" smtClean="0"/>
              <a:t>Tides</a:t>
            </a:r>
          </a:p>
          <a:p>
            <a:pPr lvl="1"/>
            <a:r>
              <a:rPr lang="en-US" dirty="0" smtClean="0"/>
              <a:t>Spring &amp; Neap tides</a:t>
            </a:r>
            <a:endParaRPr lang="en-US" dirty="0"/>
          </a:p>
        </p:txBody>
      </p:sp>
      <p:pic>
        <p:nvPicPr>
          <p:cNvPr id="4" name="Picture 3" descr="tidech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76600"/>
            <a:ext cx="4665116" cy="331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25 – Earth’s Moon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Where did the Moon come from? 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Giant Impact </a:t>
            </a:r>
            <a:r>
              <a:rPr lang="en-US" dirty="0" smtClean="0"/>
              <a:t>Theory</a:t>
            </a:r>
            <a:endParaRPr lang="en-US" dirty="0" smtClean="0"/>
          </a:p>
          <a:p>
            <a:r>
              <a:rPr lang="en-US" b="1" dirty="0" smtClean="0"/>
              <a:t>Features of the </a:t>
            </a:r>
            <a:r>
              <a:rPr lang="en-US" b="1" dirty="0" smtClean="0"/>
              <a:t>moon</a:t>
            </a:r>
          </a:p>
          <a:p>
            <a:pPr lvl="1"/>
            <a:r>
              <a:rPr lang="en-US" dirty="0" smtClean="0"/>
              <a:t>No atmosphere = no weathering/no sound/no wind</a:t>
            </a:r>
            <a:endParaRPr lang="en-US" dirty="0" smtClean="0"/>
          </a:p>
          <a:p>
            <a:pPr lvl="1"/>
            <a:r>
              <a:rPr lang="en-US" dirty="0" smtClean="0"/>
              <a:t>Maria</a:t>
            </a:r>
          </a:p>
          <a:p>
            <a:pPr lvl="1"/>
            <a:r>
              <a:rPr lang="en-US" dirty="0" smtClean="0"/>
              <a:t>Highlands</a:t>
            </a:r>
          </a:p>
          <a:p>
            <a:pPr lvl="1"/>
            <a:r>
              <a:rPr lang="en-US" dirty="0" smtClean="0"/>
              <a:t>Craters</a:t>
            </a:r>
          </a:p>
          <a:p>
            <a:r>
              <a:rPr lang="en-US" b="1" dirty="0" smtClean="0"/>
              <a:t>Phases of the </a:t>
            </a:r>
            <a:r>
              <a:rPr lang="en-US" b="1" dirty="0" smtClean="0"/>
              <a:t>Moon</a:t>
            </a:r>
          </a:p>
          <a:p>
            <a:pPr lvl="1"/>
            <a:r>
              <a:rPr lang="en-US" dirty="0" smtClean="0"/>
              <a:t>Which phases would you see for a lunar eclipse (full moon), solar eclipse (new moon phase)</a:t>
            </a:r>
          </a:p>
          <a:p>
            <a:pPr lvl="1"/>
            <a:r>
              <a:rPr lang="en-US" dirty="0" smtClean="0"/>
              <a:t>Which phases of the moon for spring tides (full and new moon) and neap tides (1</a:t>
            </a:r>
            <a:r>
              <a:rPr lang="en-US" baseline="30000" dirty="0" smtClean="0"/>
              <a:t>st</a:t>
            </a:r>
            <a:r>
              <a:rPr lang="en-US" dirty="0" smtClean="0"/>
              <a:t> and 3</a:t>
            </a:r>
            <a:r>
              <a:rPr lang="en-US" baseline="30000" dirty="0" smtClean="0"/>
              <a:t>rd</a:t>
            </a:r>
            <a:r>
              <a:rPr lang="en-US" dirty="0" smtClean="0"/>
              <a:t> quarter moons)</a:t>
            </a:r>
            <a:endParaRPr lang="en-US" dirty="0" smtClean="0"/>
          </a:p>
          <a:p>
            <a:r>
              <a:rPr lang="en-US" b="1" dirty="0" smtClean="0"/>
              <a:t>Eclipses</a:t>
            </a:r>
          </a:p>
          <a:p>
            <a:pPr lvl="1"/>
            <a:r>
              <a:rPr lang="en-US" dirty="0" smtClean="0"/>
              <a:t>Be able to identify pictures of eclipse</a:t>
            </a:r>
            <a:r>
              <a:rPr lang="en-US" dirty="0" smtClean="0"/>
              <a:t>s</a:t>
            </a:r>
          </a:p>
          <a:p>
            <a:pPr lvl="1"/>
            <a:r>
              <a:rPr lang="en-US" dirty="0" smtClean="0"/>
              <a:t>Be able to put the sun moon and earth in order to identify an eclipse</a:t>
            </a:r>
          </a:p>
        </p:txBody>
      </p:sp>
    </p:spTree>
    <p:extLst>
      <p:ext uri="{BB962C8B-B14F-4D97-AF65-F5344CB8AC3E}">
        <p14:creationId xmlns:p14="http://schemas.microsoft.com/office/powerpoint/2010/main" val="159395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 result for MOON PHA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549441"/>
            <a:ext cx="5715000" cy="522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MOON PHASES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2675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SOLAR ECLIP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4" t="8081" r="22054"/>
          <a:stretch/>
        </p:blipFill>
        <p:spPr bwMode="auto">
          <a:xfrm>
            <a:off x="6885710" y="1025235"/>
            <a:ext cx="2258290" cy="189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SOLAR ECLIP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3773" r="12521" b="6691"/>
          <a:stretch/>
        </p:blipFill>
        <p:spPr bwMode="auto">
          <a:xfrm>
            <a:off x="4862659" y="376442"/>
            <a:ext cx="2236075" cy="175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9" b="5430"/>
          <a:stretch/>
        </p:blipFill>
        <p:spPr bwMode="auto">
          <a:xfrm>
            <a:off x="207530" y="4431147"/>
            <a:ext cx="4135870" cy="208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2" t="7067" r="5273" b="4995"/>
          <a:stretch/>
        </p:blipFill>
        <p:spPr bwMode="auto">
          <a:xfrm>
            <a:off x="207530" y="588817"/>
            <a:ext cx="4641274" cy="232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530" y="19177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SOLAR ECLIPSE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6396" name="Picture 12" descr="Image result for LUNAR ECLIPS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t="11127" r="20927" b="7800"/>
          <a:stretch/>
        </p:blipFill>
        <p:spPr bwMode="auto">
          <a:xfrm>
            <a:off x="4384963" y="4572000"/>
            <a:ext cx="1427019" cy="14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Image result for PARTIAL LUNAR ECLIP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28" y="4911436"/>
            <a:ext cx="3048000" cy="171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7530" y="40063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LUNAR ECLIPSE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035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26 – Sun and the Solar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Sun is a </a:t>
            </a:r>
            <a:r>
              <a:rPr lang="en-US" b="1" dirty="0" smtClean="0"/>
              <a:t>star!</a:t>
            </a:r>
            <a:endParaRPr lang="en-US" b="1" dirty="0" smtClean="0"/>
          </a:p>
          <a:p>
            <a:r>
              <a:rPr lang="en-US" b="1" dirty="0" smtClean="0"/>
              <a:t>Structure/layers </a:t>
            </a:r>
            <a:r>
              <a:rPr lang="en-US" b="1" dirty="0" smtClean="0"/>
              <a:t>of the </a:t>
            </a:r>
            <a:r>
              <a:rPr lang="en-US" b="1" dirty="0" smtClean="0"/>
              <a:t>sun</a:t>
            </a:r>
          </a:p>
          <a:p>
            <a:pPr lvl="1"/>
            <a:r>
              <a:rPr lang="en-US" dirty="0" smtClean="0"/>
              <a:t>Corona is seen during total solar eclipse</a:t>
            </a:r>
          </a:p>
          <a:p>
            <a:pPr lvl="1"/>
            <a:r>
              <a:rPr lang="en-US" dirty="0" smtClean="0"/>
              <a:t>Core is where fusion occurs</a:t>
            </a:r>
          </a:p>
          <a:p>
            <a:pPr lvl="1"/>
            <a:r>
              <a:rPr lang="en-US" dirty="0" smtClean="0"/>
              <a:t>Photosphere is the layer you can see</a:t>
            </a:r>
          </a:p>
          <a:p>
            <a:r>
              <a:rPr lang="en-US" b="1" dirty="0" smtClean="0"/>
              <a:t>Features of the sun</a:t>
            </a:r>
          </a:p>
          <a:p>
            <a:pPr lvl="1"/>
            <a:r>
              <a:rPr lang="en-US" dirty="0" smtClean="0"/>
              <a:t>Sunspots, solar flares, prominences, solar winds</a:t>
            </a:r>
            <a:endParaRPr lang="en-US" dirty="0" smtClean="0"/>
          </a:p>
          <a:p>
            <a:r>
              <a:rPr lang="en-US" b="1" dirty="0" smtClean="0"/>
              <a:t>Heliocentric/Geocentric models of the solar </a:t>
            </a:r>
            <a:r>
              <a:rPr lang="en-US" b="1" dirty="0" smtClean="0"/>
              <a:t>system</a:t>
            </a:r>
          </a:p>
          <a:p>
            <a:pPr lvl="1"/>
            <a:r>
              <a:rPr lang="en-US" i="1" dirty="0" err="1" smtClean="0"/>
              <a:t>Helio</a:t>
            </a:r>
            <a:r>
              <a:rPr lang="en-US" i="1" dirty="0" smtClean="0"/>
              <a:t> – sun centered – current model which we know to be true</a:t>
            </a:r>
          </a:p>
          <a:p>
            <a:pPr lvl="1"/>
            <a:r>
              <a:rPr lang="en-US" dirty="0" smtClean="0"/>
              <a:t>Geo – earth centered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 result for LAYERS OF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7818"/>
            <a:ext cx="8608289" cy="645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1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experimental vari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3730177"/>
            <a:ext cx="5486400" cy="304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Independent variable (change) = fertilizer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Dependent variable  (measure) = height of plant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Constants (everything else that stays the same) = amount of sunlight, amount of water, type of soil, type of plant, temperature of the room, type of fertilizer, etc.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574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27 – Planets and the Solar System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153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</a:t>
            </a:r>
            <a:r>
              <a:rPr lang="en-US" dirty="0" smtClean="0"/>
              <a:t>y </a:t>
            </a:r>
            <a:r>
              <a:rPr lang="en-US" b="1" dirty="0" smtClean="0"/>
              <a:t>V</a:t>
            </a:r>
            <a:r>
              <a:rPr lang="en-US" dirty="0" smtClean="0"/>
              <a:t>ery </a:t>
            </a:r>
            <a:r>
              <a:rPr lang="en-US" b="1" dirty="0" smtClean="0"/>
              <a:t>E</a:t>
            </a:r>
            <a:r>
              <a:rPr lang="en-US" dirty="0" smtClean="0"/>
              <a:t>nergetic </a:t>
            </a:r>
            <a:r>
              <a:rPr lang="en-US" b="1" dirty="0" smtClean="0"/>
              <a:t>M</a:t>
            </a:r>
            <a:r>
              <a:rPr lang="en-US" dirty="0" smtClean="0"/>
              <a:t>other, </a:t>
            </a:r>
            <a:r>
              <a:rPr lang="en-US" b="1" dirty="0" smtClean="0"/>
              <a:t>J</a:t>
            </a:r>
            <a:r>
              <a:rPr lang="en-US" dirty="0" smtClean="0"/>
              <a:t>ust </a:t>
            </a:r>
            <a:r>
              <a:rPr lang="en-US" b="1" dirty="0" smtClean="0"/>
              <a:t>S</a:t>
            </a:r>
            <a:r>
              <a:rPr lang="en-US" dirty="0" smtClean="0"/>
              <a:t>erved </a:t>
            </a:r>
            <a:r>
              <a:rPr lang="en-US" b="1" dirty="0" smtClean="0"/>
              <a:t>U</a:t>
            </a:r>
            <a:r>
              <a:rPr lang="en-US" dirty="0" smtClean="0"/>
              <a:t>s </a:t>
            </a:r>
            <a:r>
              <a:rPr lang="en-US" b="1" dirty="0" smtClean="0"/>
              <a:t>N</a:t>
            </a:r>
            <a:r>
              <a:rPr lang="en-US" dirty="0" smtClean="0"/>
              <a:t>achos</a:t>
            </a:r>
          </a:p>
          <a:p>
            <a:r>
              <a:rPr lang="en-US" b="1" dirty="0" smtClean="0"/>
              <a:t>Inner planets</a:t>
            </a:r>
          </a:p>
          <a:p>
            <a:pPr lvl="1"/>
            <a:r>
              <a:rPr lang="en-US" dirty="0" smtClean="0"/>
              <a:t>Mercury, </a:t>
            </a:r>
            <a:r>
              <a:rPr lang="en-US" dirty="0"/>
              <a:t>V</a:t>
            </a:r>
            <a:r>
              <a:rPr lang="en-US" dirty="0" smtClean="0"/>
              <a:t>enus, Earth, Mars</a:t>
            </a:r>
          </a:p>
          <a:p>
            <a:pPr lvl="1"/>
            <a:r>
              <a:rPr lang="en-US" dirty="0" smtClean="0"/>
              <a:t>Rocky, small, dense</a:t>
            </a:r>
          </a:p>
          <a:p>
            <a:pPr lvl="1"/>
            <a:r>
              <a:rPr lang="en-US" dirty="0" smtClean="0"/>
              <a:t>Few/no moons</a:t>
            </a:r>
            <a:endParaRPr lang="en-US" dirty="0" smtClean="0"/>
          </a:p>
          <a:p>
            <a:r>
              <a:rPr lang="en-US" b="1" dirty="0" smtClean="0"/>
              <a:t>Outer </a:t>
            </a:r>
            <a:r>
              <a:rPr lang="en-US" b="1" dirty="0" smtClean="0"/>
              <a:t>planets</a:t>
            </a:r>
          </a:p>
          <a:p>
            <a:pPr lvl="1"/>
            <a:r>
              <a:rPr lang="en-US" dirty="0" smtClean="0"/>
              <a:t>Jupiter, </a:t>
            </a:r>
            <a:r>
              <a:rPr lang="en-US" dirty="0"/>
              <a:t>S</a:t>
            </a:r>
            <a:r>
              <a:rPr lang="en-US" dirty="0" smtClean="0"/>
              <a:t>aturn, </a:t>
            </a:r>
            <a:r>
              <a:rPr lang="en-US" dirty="0"/>
              <a:t>U</a:t>
            </a:r>
            <a:r>
              <a:rPr lang="en-US" dirty="0" smtClean="0"/>
              <a:t>ranus, </a:t>
            </a:r>
            <a:r>
              <a:rPr lang="en-US" dirty="0"/>
              <a:t>N</a:t>
            </a:r>
            <a:r>
              <a:rPr lang="en-US" dirty="0" smtClean="0"/>
              <a:t>eptune</a:t>
            </a:r>
          </a:p>
          <a:p>
            <a:pPr lvl="1"/>
            <a:r>
              <a:rPr lang="en-US" dirty="0" smtClean="0"/>
              <a:t>Larg</a:t>
            </a:r>
            <a:r>
              <a:rPr lang="en-US" dirty="0" smtClean="0"/>
              <a:t>e, gas giants</a:t>
            </a:r>
          </a:p>
          <a:p>
            <a:pPr lvl="1"/>
            <a:r>
              <a:rPr lang="en-US" dirty="0" smtClean="0"/>
              <a:t>Many rings</a:t>
            </a:r>
          </a:p>
          <a:p>
            <a:pPr lvl="1"/>
            <a:r>
              <a:rPr lang="en-US" dirty="0" smtClean="0"/>
              <a:t>Many moon</a:t>
            </a:r>
            <a:endParaRPr lang="en-US" dirty="0" smtClean="0"/>
          </a:p>
          <a:p>
            <a:r>
              <a:rPr lang="en-US" b="1" dirty="0" smtClean="0"/>
              <a:t>Asteroids/comets/meteoroids</a:t>
            </a:r>
          </a:p>
          <a:p>
            <a:pPr lvl="1"/>
            <a:r>
              <a:rPr lang="en-US" dirty="0" smtClean="0"/>
              <a:t>Asteroid belt is between Mars &amp; Jupiter (separates inner/outer planets)</a:t>
            </a:r>
          </a:p>
          <a:p>
            <a:pPr lvl="1"/>
            <a:r>
              <a:rPr lang="en-US" dirty="0" smtClean="0"/>
              <a:t>Comet – ice/rock, when burning the tail points AWAY from the sun.</a:t>
            </a:r>
          </a:p>
          <a:p>
            <a:pPr lvl="1"/>
            <a:r>
              <a:rPr lang="en-US" dirty="0" smtClean="0"/>
              <a:t>Meteor is a “shooting star”, meteorite is when the meteoroid hits earth’s surface.</a:t>
            </a:r>
            <a:endParaRPr lang="en-US" dirty="0" smtClean="0"/>
          </a:p>
          <a:p>
            <a:pPr lvl="1"/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8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mage result for COMET TAIL AWAY FROM S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14800"/>
            <a:ext cx="390525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ORDER OF PLAN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8" y="609600"/>
            <a:ext cx="6667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33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28 – Stars and Galaxies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6106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Electromagnetic </a:t>
            </a:r>
            <a:r>
              <a:rPr lang="en-US" b="1" dirty="0" smtClean="0"/>
              <a:t>radiation</a:t>
            </a:r>
            <a:endParaRPr lang="en-US" b="1" dirty="0" smtClean="0"/>
          </a:p>
          <a:p>
            <a:r>
              <a:rPr lang="en-US" b="1" dirty="0" smtClean="0"/>
              <a:t>Spectroscopes/spectrums</a:t>
            </a:r>
          </a:p>
          <a:p>
            <a:pPr lvl="1"/>
            <a:r>
              <a:rPr lang="en-US" dirty="0" smtClean="0"/>
              <a:t>Can you identify different spectrums: absorption/emission spectrums.</a:t>
            </a:r>
            <a:endParaRPr lang="en-US" dirty="0" smtClean="0"/>
          </a:p>
          <a:p>
            <a:r>
              <a:rPr lang="en-US" b="1" dirty="0" smtClean="0"/>
              <a:t>Finding the distance of stars</a:t>
            </a:r>
          </a:p>
          <a:p>
            <a:r>
              <a:rPr lang="en-US" b="1" dirty="0" smtClean="0"/>
              <a:t>Apparent magnitude</a:t>
            </a:r>
          </a:p>
          <a:p>
            <a:r>
              <a:rPr lang="en-US" b="1" dirty="0" smtClean="0"/>
              <a:t>Absolute magnitude</a:t>
            </a:r>
          </a:p>
          <a:p>
            <a:r>
              <a:rPr lang="en-US" b="1" dirty="0" smtClean="0"/>
              <a:t>Life cycle of stars/Stages of a stars </a:t>
            </a:r>
            <a:r>
              <a:rPr lang="en-US" b="1" dirty="0" smtClean="0"/>
              <a:t>life</a:t>
            </a:r>
          </a:p>
          <a:p>
            <a:pPr lvl="1"/>
            <a:r>
              <a:rPr lang="en-US" dirty="0" smtClean="0"/>
              <a:t>AVERAGE STAR: Nebula, </a:t>
            </a:r>
            <a:r>
              <a:rPr lang="en-US" dirty="0" err="1" smtClean="0"/>
              <a:t>protostar</a:t>
            </a:r>
            <a:r>
              <a:rPr lang="en-US" dirty="0" smtClean="0"/>
              <a:t>, main sequence, red giant, planetary nebula, white dwarf</a:t>
            </a:r>
          </a:p>
          <a:p>
            <a:pPr lvl="1"/>
            <a:r>
              <a:rPr lang="en-US" dirty="0" smtClean="0"/>
              <a:t>MASSIVE STAR: Nebula, </a:t>
            </a:r>
            <a:r>
              <a:rPr lang="en-US" dirty="0" err="1" smtClean="0"/>
              <a:t>protostar</a:t>
            </a:r>
            <a:r>
              <a:rPr lang="en-US" dirty="0" smtClean="0"/>
              <a:t>, main sequence, red supergiant, supernova, neutron star/black hole</a:t>
            </a:r>
          </a:p>
          <a:p>
            <a:r>
              <a:rPr lang="en-US" b="1" dirty="0" smtClean="0"/>
              <a:t>HR Diagram</a:t>
            </a:r>
          </a:p>
          <a:p>
            <a:pPr lvl="1"/>
            <a:r>
              <a:rPr lang="en-US" dirty="0" smtClean="0"/>
              <a:t>Understand and be able to label!</a:t>
            </a:r>
            <a:endParaRPr lang="en-US" dirty="0" smtClean="0"/>
          </a:p>
          <a:p>
            <a:r>
              <a:rPr lang="en-US" b="1" dirty="0" smtClean="0"/>
              <a:t>Types of </a:t>
            </a:r>
            <a:r>
              <a:rPr lang="en-US" b="1" dirty="0" smtClean="0"/>
              <a:t>Galaxies</a:t>
            </a:r>
          </a:p>
          <a:p>
            <a:pPr lvl="1"/>
            <a:r>
              <a:rPr lang="en-US" dirty="0" smtClean="0"/>
              <a:t>Spiral, Irregular, Elliptical</a:t>
            </a:r>
          </a:p>
          <a:p>
            <a:pPr lvl="1"/>
            <a:r>
              <a:rPr lang="en-US" dirty="0" smtClean="0"/>
              <a:t>Milky way is a spiral galaxy (galaxy we live in)</a:t>
            </a:r>
            <a:endParaRPr lang="en-US" dirty="0" smtClean="0"/>
          </a:p>
          <a:p>
            <a:r>
              <a:rPr lang="en-US" b="1" dirty="0" smtClean="0"/>
              <a:t>Big </a:t>
            </a:r>
            <a:r>
              <a:rPr lang="en-US" b="1" dirty="0" smtClean="0"/>
              <a:t>Bang</a:t>
            </a:r>
          </a:p>
          <a:p>
            <a:pPr lvl="1"/>
            <a:r>
              <a:rPr lang="en-US" dirty="0" smtClean="0"/>
              <a:t>Theory that explain how the universe formed about 15 billion years ago.</a:t>
            </a:r>
          </a:p>
          <a:p>
            <a:r>
              <a:rPr lang="en-US" b="1" dirty="0" smtClean="0"/>
              <a:t>MOST IMPORTANT FORCE IN SPACE:</a:t>
            </a:r>
          </a:p>
          <a:p>
            <a:pPr lvl="1"/>
            <a:r>
              <a:rPr lang="en-US" dirty="0" smtClean="0"/>
              <a:t>GRAVITY!!!!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8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life cycle of a st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1"/>
          <a:stretch/>
        </p:blipFill>
        <p:spPr bwMode="auto">
          <a:xfrm>
            <a:off x="148647" y="526473"/>
            <a:ext cx="5003207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aycm\Pictures\spectorscop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5" y="3382536"/>
            <a:ext cx="2310535" cy="33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3013204"/>
            <a:ext cx="421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ABSORPTION SPETRUM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157141"/>
            <a:ext cx="421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LIFE CYCLE OF A STAR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4" name="Picture 6" descr="Image result for HR DIAG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526473"/>
            <a:ext cx="3660986" cy="387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157141"/>
            <a:ext cx="218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HR DIAGRAM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6" name="Picture 8" descr="Image result for TYPES OF GALAX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74796"/>
            <a:ext cx="3508375" cy="23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braycm\Pictures\measure degrees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/>
          <a:stretch/>
        </p:blipFill>
        <p:spPr bwMode="auto">
          <a:xfrm>
            <a:off x="5978467" y="5198220"/>
            <a:ext cx="3165533" cy="155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96000" y="4885386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MEASURING DISTANCE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6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29 – Studying the Past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Fossils</a:t>
            </a:r>
          </a:p>
          <a:p>
            <a:pPr lvl="1"/>
            <a:r>
              <a:rPr lang="en-US" dirty="0" smtClean="0"/>
              <a:t>Different types</a:t>
            </a:r>
          </a:p>
          <a:p>
            <a:pPr lvl="1"/>
            <a:r>
              <a:rPr lang="en-US" dirty="0" smtClean="0"/>
              <a:t>Index fossils</a:t>
            </a:r>
            <a:endParaRPr lang="en-US" dirty="0" smtClean="0"/>
          </a:p>
          <a:p>
            <a:r>
              <a:rPr lang="en-US" b="1" dirty="0" smtClean="0"/>
              <a:t>Relative </a:t>
            </a:r>
            <a:r>
              <a:rPr lang="en-US" b="1" dirty="0" smtClean="0"/>
              <a:t>Time</a:t>
            </a:r>
          </a:p>
          <a:p>
            <a:pPr lvl="1"/>
            <a:r>
              <a:rPr lang="en-US" dirty="0" smtClean="0"/>
              <a:t>Tells you if rock is older or younger</a:t>
            </a:r>
          </a:p>
          <a:p>
            <a:pPr lvl="1"/>
            <a:r>
              <a:rPr lang="en-US" dirty="0" smtClean="0"/>
              <a:t>Oldest layer is on the bottom, youngest layer on the top</a:t>
            </a:r>
          </a:p>
          <a:p>
            <a:pPr lvl="1"/>
            <a:r>
              <a:rPr lang="en-US" dirty="0" smtClean="0"/>
              <a:t>Igneous intrusions</a:t>
            </a:r>
            <a:r>
              <a:rPr lang="en-US" dirty="0" smtClean="0"/>
              <a:t> or faults are younger than the rock they protrude into.</a:t>
            </a:r>
            <a:endParaRPr lang="en-US" dirty="0" smtClean="0"/>
          </a:p>
          <a:p>
            <a:r>
              <a:rPr lang="en-US" b="1" dirty="0" smtClean="0"/>
              <a:t>Absolute </a:t>
            </a:r>
            <a:r>
              <a:rPr lang="en-US" b="1" dirty="0" smtClean="0"/>
              <a:t>Time</a:t>
            </a:r>
          </a:p>
          <a:p>
            <a:pPr lvl="1"/>
            <a:r>
              <a:rPr lang="en-US" dirty="0" smtClean="0"/>
              <a:t>Radioactive decay</a:t>
            </a:r>
          </a:p>
          <a:p>
            <a:pPr lvl="1"/>
            <a:r>
              <a:rPr lang="en-US" dirty="0" smtClean="0"/>
              <a:t>Gives an age or date to the rock.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0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braycm\Pictures\cross section 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7314"/>
            <a:ext cx="34004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656272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4822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INDEX FOSSILS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018" y="457200"/>
            <a:ext cx="421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RELATIVE DATING OF DIFFERENT LAYERS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342" name="Picture 6" descr="Image result for ABSOLUTE DAT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0" r="12568"/>
          <a:stretch/>
        </p:blipFill>
        <p:spPr bwMode="auto">
          <a:xfrm>
            <a:off x="4547419" y="641866"/>
            <a:ext cx="4487812" cy="25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2667" y="240268"/>
            <a:ext cx="4211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ABSOLUTE DATING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30 – Views of Earth’s Past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Geologic Time Scale</a:t>
            </a:r>
          </a:p>
          <a:p>
            <a:r>
              <a:rPr lang="en-US" b="1" dirty="0" smtClean="0"/>
              <a:t>Eras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Precambrian – bacteria, single celled organisms, oxygen was put into the atmosphere</a:t>
            </a:r>
            <a:endParaRPr lang="en-US" dirty="0" smtClean="0"/>
          </a:p>
          <a:p>
            <a:pPr lvl="1"/>
            <a:r>
              <a:rPr lang="en-US" dirty="0" smtClean="0"/>
              <a:t>Paleozoic – age of fish/oceans</a:t>
            </a:r>
            <a:endParaRPr lang="en-US" dirty="0" smtClean="0"/>
          </a:p>
          <a:p>
            <a:pPr lvl="1"/>
            <a:r>
              <a:rPr lang="en-US" dirty="0" smtClean="0"/>
              <a:t>Mesozoic – age of reptiles/dinosaurs</a:t>
            </a:r>
            <a:endParaRPr lang="en-US" dirty="0" smtClean="0"/>
          </a:p>
          <a:p>
            <a:pPr lvl="1"/>
            <a:r>
              <a:rPr lang="en-US" dirty="0" smtClean="0"/>
              <a:t>Cenozoic – </a:t>
            </a:r>
            <a:r>
              <a:rPr lang="en-US" dirty="0" smtClean="0"/>
              <a:t>present, age of mammals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985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Virginia Provinces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label provinces in Virginia</a:t>
            </a:r>
          </a:p>
          <a:p>
            <a:r>
              <a:rPr lang="en-US" dirty="0" smtClean="0"/>
              <a:t>Know defining characteristics of each province</a:t>
            </a:r>
            <a:endParaRPr lang="en-US" dirty="0"/>
          </a:p>
        </p:txBody>
      </p:sp>
      <p:pic>
        <p:nvPicPr>
          <p:cNvPr id="1026" name="Picture 2" descr="Image result for virginia provi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7999"/>
            <a:ext cx="7475657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5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braycm\Pictures\measuring densi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3200400" cy="25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Density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</a:t>
            </a:r>
            <a:r>
              <a:rPr lang="en-US" dirty="0" smtClean="0"/>
              <a:t>ensity = </a:t>
            </a:r>
            <a:r>
              <a:rPr lang="en-US" b="1" dirty="0" smtClean="0"/>
              <a:t>m</a:t>
            </a:r>
            <a:r>
              <a:rPr lang="en-US" dirty="0" smtClean="0"/>
              <a:t>ass/</a:t>
            </a:r>
            <a:r>
              <a:rPr lang="en-US" b="1" dirty="0" smtClean="0"/>
              <a:t>v</a:t>
            </a:r>
            <a:r>
              <a:rPr lang="en-US" dirty="0" smtClean="0"/>
              <a:t>olume</a:t>
            </a:r>
          </a:p>
          <a:p>
            <a:r>
              <a:rPr lang="en-US" altLang="en-US" dirty="0"/>
              <a:t>Units = g/ml or g/cm</a:t>
            </a:r>
            <a:r>
              <a:rPr lang="en-US" altLang="en-US" baseline="30000" dirty="0"/>
              <a:t>3</a:t>
            </a:r>
          </a:p>
          <a:p>
            <a:r>
              <a:rPr lang="en-US" altLang="en-US" dirty="0"/>
              <a:t>To find the density of a rock</a:t>
            </a:r>
          </a:p>
          <a:p>
            <a:pPr lvl="1"/>
            <a:r>
              <a:rPr lang="en-US" altLang="en-US" dirty="0"/>
              <a:t>Use a triple beam </a:t>
            </a:r>
            <a:r>
              <a:rPr lang="en-US" altLang="en-US" dirty="0" smtClean="0"/>
              <a:t>balance/scale </a:t>
            </a:r>
            <a:r>
              <a:rPr lang="en-US" altLang="en-US" dirty="0"/>
              <a:t>to find mass in grams</a:t>
            </a:r>
          </a:p>
          <a:p>
            <a:pPr lvl="1"/>
            <a:r>
              <a:rPr lang="en-US" altLang="en-US" dirty="0"/>
              <a:t>Use water displacement to find the volume</a:t>
            </a:r>
          </a:p>
          <a:p>
            <a:pPr lvl="1"/>
            <a:r>
              <a:rPr lang="en-US" altLang="en-US" dirty="0"/>
              <a:t>Calculation is mass divided by </a:t>
            </a:r>
            <a:r>
              <a:rPr lang="en-US" altLang="en-US" dirty="0" smtClean="0"/>
              <a:t>volume</a:t>
            </a:r>
          </a:p>
          <a:p>
            <a:r>
              <a:rPr lang="en-US" altLang="en-US" dirty="0" smtClean="0"/>
              <a:t>As temperature of an object increases, density decreases.</a:t>
            </a:r>
          </a:p>
          <a:p>
            <a:pPr lvl="1"/>
            <a:r>
              <a:rPr lang="en-US" altLang="en-US" dirty="0" smtClean="0">
                <a:solidFill>
                  <a:srgbClr val="FF0000"/>
                </a:solidFill>
              </a:rPr>
              <a:t>WARM</a:t>
            </a:r>
            <a:r>
              <a:rPr lang="en-US" altLang="en-US" dirty="0" smtClean="0"/>
              <a:t> fluids are </a:t>
            </a:r>
            <a:r>
              <a:rPr lang="en-US" altLang="en-US" dirty="0" smtClean="0">
                <a:solidFill>
                  <a:srgbClr val="FF0000"/>
                </a:solidFill>
              </a:rPr>
              <a:t>LESS</a:t>
            </a:r>
            <a:r>
              <a:rPr lang="en-US" altLang="en-US" dirty="0" smtClean="0"/>
              <a:t> dense and rise, </a:t>
            </a:r>
            <a:r>
              <a:rPr lang="en-US" altLang="en-US" dirty="0" smtClean="0">
                <a:solidFill>
                  <a:srgbClr val="0070C0"/>
                </a:solidFill>
              </a:rPr>
              <a:t>COLD</a:t>
            </a:r>
            <a:r>
              <a:rPr lang="en-US" altLang="en-US" dirty="0" smtClean="0"/>
              <a:t> fluids are </a:t>
            </a:r>
            <a:r>
              <a:rPr lang="en-US" altLang="en-US" dirty="0" smtClean="0">
                <a:solidFill>
                  <a:srgbClr val="0070C0"/>
                </a:solidFill>
              </a:rPr>
              <a:t>MORE</a:t>
            </a:r>
            <a:r>
              <a:rPr lang="en-US" altLang="en-US" dirty="0" smtClean="0"/>
              <a:t> dense and sink. (convection currents)</a:t>
            </a: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Space Exploration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satellite in space = SPUTNIK</a:t>
            </a:r>
          </a:p>
          <a:p>
            <a:r>
              <a:rPr lang="en-US" dirty="0" smtClean="0"/>
              <a:t>Neil Armstrong &amp; Buzz Aldrin first men on the moon aboard the Apollo 11 Mission.</a:t>
            </a:r>
            <a:endParaRPr lang="en-US" dirty="0"/>
          </a:p>
        </p:txBody>
      </p:sp>
      <p:pic>
        <p:nvPicPr>
          <p:cNvPr id="32770" name="Picture 2" descr="Image result for SPUTNI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61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comp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26" y="509407"/>
            <a:ext cx="1356014" cy="135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science tool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3" r="88532" b="18367"/>
          <a:stretch/>
        </p:blipFill>
        <p:spPr bwMode="auto">
          <a:xfrm>
            <a:off x="8049490" y="0"/>
            <a:ext cx="831273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psychro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94" y="4419600"/>
            <a:ext cx="3747479" cy="21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hydromete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5" t="13946"/>
          <a:stretch/>
        </p:blipFill>
        <p:spPr bwMode="auto">
          <a:xfrm>
            <a:off x="2663690" y="4606636"/>
            <a:ext cx="1890901" cy="211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thermomet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69" y="429720"/>
            <a:ext cx="1015158" cy="24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932" y="460828"/>
            <a:ext cx="989741" cy="217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Image result for baromete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38"/>
          <a:stretch/>
        </p:blipFill>
        <p:spPr bwMode="auto">
          <a:xfrm>
            <a:off x="3452623" y="364305"/>
            <a:ext cx="2016368" cy="192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Image result for anemometer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2" y="3037609"/>
            <a:ext cx="2590800" cy="17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Related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32" y="4741347"/>
            <a:ext cx="17861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38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THERMOMETER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3382" y="60388"/>
            <a:ext cx="200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RAIN GAUGE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5895" y="82281"/>
            <a:ext cx="2002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BAROMETER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7455" y="195029"/>
            <a:ext cx="124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COMPASS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5536" y="39698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GRADUATED CYLINDER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8208" y="2466433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BALANCE/SCALE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01075" y="2964873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ANEMOMETER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900" y="4638559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WIND VANE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5146" name="Picture 26" descr="Image result for triple beam balance CLIP AR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3462" r="4651" b="7689"/>
          <a:stretch/>
        </p:blipFill>
        <p:spPr bwMode="auto">
          <a:xfrm>
            <a:off x="4038601" y="2784877"/>
            <a:ext cx="2538932" cy="144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7515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Forget!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IMAGES/DIAGRAMS TO HELP YOU ANSWER QUESTIONS!!</a:t>
            </a:r>
          </a:p>
          <a:p>
            <a:pPr lvl="1"/>
            <a:r>
              <a:rPr lang="en-US" dirty="0" smtClean="0"/>
              <a:t>They don’t put them there for no reason!</a:t>
            </a:r>
          </a:p>
          <a:p>
            <a:endParaRPr lang="en-US" dirty="0"/>
          </a:p>
        </p:txBody>
      </p:sp>
      <p:pic>
        <p:nvPicPr>
          <p:cNvPr id="20482" name="Picture 2" descr="C:\Users\braycm\Pictures\fro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41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braycm\Pictures\geologic time ch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90825"/>
            <a:ext cx="4079274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SOL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 questions</a:t>
            </a:r>
          </a:p>
          <a:p>
            <a:pPr lvl="1"/>
            <a:r>
              <a:rPr lang="en-US" dirty="0" smtClean="0"/>
              <a:t>50 are counted towards your score.</a:t>
            </a:r>
          </a:p>
          <a:p>
            <a:pPr lvl="1"/>
            <a:r>
              <a:rPr lang="en-US" dirty="0" smtClean="0"/>
              <a:t>10 are “field questions” do not help or hurt you.</a:t>
            </a:r>
          </a:p>
          <a:p>
            <a:r>
              <a:rPr lang="en-US" dirty="0" smtClean="0"/>
              <a:t>Multiple choice</a:t>
            </a:r>
          </a:p>
          <a:p>
            <a:r>
              <a:rPr lang="en-US" dirty="0" smtClean="0"/>
              <a:t>Technology enhanced questions</a:t>
            </a:r>
          </a:p>
          <a:p>
            <a:pPr lvl="1"/>
            <a:r>
              <a:rPr lang="en-US" dirty="0">
                <a:hlinkClick r:id="rId2"/>
              </a:rPr>
              <a:t>http://vaassessments.com/v/ScienceDemo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www.doe.virginia.gov/testing/sol/practice_items/index.shtml#science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5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3 - Mapping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Map </a:t>
            </a:r>
            <a:r>
              <a:rPr lang="en-US" b="1" dirty="0" smtClean="0"/>
              <a:t>Projections</a:t>
            </a:r>
          </a:p>
          <a:p>
            <a:pPr lvl="1"/>
            <a:r>
              <a:rPr lang="en-US" dirty="0" smtClean="0"/>
              <a:t>Taking 3D earth and projecting on to 2D flat surface (map) = distortion.</a:t>
            </a:r>
          </a:p>
          <a:p>
            <a:r>
              <a:rPr lang="en-US" b="1" dirty="0" smtClean="0"/>
              <a:t>Maps</a:t>
            </a:r>
          </a:p>
          <a:p>
            <a:pPr lvl="1"/>
            <a:r>
              <a:rPr lang="en-US" dirty="0" smtClean="0"/>
              <a:t>Be able to use map scale</a:t>
            </a:r>
          </a:p>
          <a:p>
            <a:pPr lvl="1"/>
            <a:r>
              <a:rPr lang="en-US" dirty="0" smtClean="0"/>
              <a:t>Using map key/compass</a:t>
            </a:r>
          </a:p>
          <a:p>
            <a:pPr lvl="1"/>
            <a:r>
              <a:rPr lang="en-US" dirty="0" smtClean="0"/>
              <a:t>Determining different aerial views.</a:t>
            </a:r>
            <a:endParaRPr lang="en-US" dirty="0" smtClean="0"/>
          </a:p>
          <a:p>
            <a:r>
              <a:rPr lang="en-US" b="1" dirty="0" smtClean="0"/>
              <a:t>Latitude/Longitude</a:t>
            </a:r>
          </a:p>
          <a:p>
            <a:pPr lvl="1"/>
            <a:r>
              <a:rPr lang="en-US" dirty="0" smtClean="0"/>
              <a:t>Be able to</a:t>
            </a:r>
            <a:r>
              <a:rPr lang="en-US" dirty="0" smtClean="0"/>
              <a:t> </a:t>
            </a:r>
            <a:r>
              <a:rPr lang="en-US" dirty="0" smtClean="0"/>
              <a:t>find a </a:t>
            </a:r>
            <a:r>
              <a:rPr lang="en-US" dirty="0" smtClean="0"/>
              <a:t>coordinate using </a:t>
            </a:r>
            <a:r>
              <a:rPr lang="en-US" dirty="0" err="1" smtClean="0"/>
              <a:t>lat</a:t>
            </a:r>
            <a:r>
              <a:rPr lang="en-US" dirty="0" smtClean="0"/>
              <a:t>/long.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/>
              <a:t>given a coordinate can you tell where on the map it would be</a:t>
            </a:r>
            <a:r>
              <a:rPr lang="en-US" dirty="0" smtClean="0"/>
              <a:t>?</a:t>
            </a:r>
          </a:p>
          <a:p>
            <a:r>
              <a:rPr lang="en-US" b="1" dirty="0" smtClean="0"/>
              <a:t>GPS</a:t>
            </a:r>
          </a:p>
          <a:p>
            <a:pPr lvl="1"/>
            <a:r>
              <a:rPr lang="en-US" dirty="0" smtClean="0"/>
              <a:t>What is it and what is it used for?</a:t>
            </a:r>
            <a:endParaRPr lang="en-US" dirty="0" smtClean="0"/>
          </a:p>
          <a:p>
            <a:r>
              <a:rPr lang="en-US" b="1" dirty="0" smtClean="0"/>
              <a:t>Topographic </a:t>
            </a:r>
            <a:r>
              <a:rPr lang="en-US" b="1" dirty="0" smtClean="0"/>
              <a:t>Maps</a:t>
            </a:r>
          </a:p>
          <a:p>
            <a:pPr lvl="1"/>
            <a:r>
              <a:rPr lang="en-US" dirty="0" smtClean="0"/>
              <a:t>What is topography – surface and man made features on earth.</a:t>
            </a:r>
            <a:endParaRPr lang="en-US" dirty="0" smtClean="0"/>
          </a:p>
          <a:p>
            <a:pPr lvl="1"/>
            <a:r>
              <a:rPr lang="en-US" dirty="0" smtClean="0"/>
              <a:t>be able to identify changes in elevation between contour lines</a:t>
            </a:r>
          </a:p>
          <a:p>
            <a:pPr lvl="1"/>
            <a:r>
              <a:rPr lang="en-US" dirty="0" smtClean="0"/>
              <a:t>Be able to identify profiles (side views) based on a top. map.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12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28600"/>
            <a:ext cx="2978727" cy="223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city aerial vi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242393"/>
            <a:ext cx="30226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map 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2509343"/>
            <a:ext cx="4403148" cy="16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topographic 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90036"/>
            <a:ext cx="3194915" cy="360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Image result for topographic map profi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2" y="4622283"/>
            <a:ext cx="4634345" cy="221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6255" y="4453006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LINEAR PROFILE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55" y="335267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MAP SCALE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000" y="2651482"/>
            <a:ext cx="203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TOPOGRAPHIC MAP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255" y="396102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AERIAL VIEW - FARMLAND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3915" y="368393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AERIAL VIEW - CITY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4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 4 – Earth’s Structure and Motion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1523999"/>
            <a:ext cx="5008418" cy="5159087"/>
          </a:xfrm>
        </p:spPr>
        <p:txBody>
          <a:bodyPr/>
          <a:lstStyle/>
          <a:p>
            <a:r>
              <a:rPr lang="en-US" b="1" dirty="0" smtClean="0"/>
              <a:t>Earth’s </a:t>
            </a:r>
            <a:r>
              <a:rPr lang="en-US" b="1" dirty="0" smtClean="0"/>
              <a:t>Formation</a:t>
            </a:r>
          </a:p>
          <a:p>
            <a:pPr lvl="1"/>
            <a:r>
              <a:rPr lang="en-US" dirty="0" smtClean="0"/>
              <a:t>Nebular hypothesis/Solar nebular theory</a:t>
            </a:r>
            <a:endParaRPr lang="en-US" dirty="0" smtClean="0"/>
          </a:p>
          <a:p>
            <a:r>
              <a:rPr lang="en-US" b="1" dirty="0" smtClean="0"/>
              <a:t>Earth’s Layers</a:t>
            </a:r>
          </a:p>
          <a:p>
            <a:pPr lvl="1"/>
            <a:r>
              <a:rPr lang="en-US" dirty="0" smtClean="0"/>
              <a:t>4 layers and </a:t>
            </a:r>
            <a:r>
              <a:rPr lang="en-US" dirty="0" smtClean="0"/>
              <a:t>characteristics</a:t>
            </a:r>
            <a:endParaRPr lang="en-US" dirty="0" smtClean="0"/>
          </a:p>
          <a:p>
            <a:r>
              <a:rPr lang="en-US" b="1" dirty="0" smtClean="0"/>
              <a:t>Earth’s </a:t>
            </a:r>
            <a:r>
              <a:rPr lang="en-US" b="1" dirty="0" smtClean="0"/>
              <a:t>Rotation</a:t>
            </a:r>
          </a:p>
          <a:p>
            <a:pPr lvl="1"/>
            <a:r>
              <a:rPr lang="en-US" dirty="0" smtClean="0"/>
              <a:t>24 hours/1 day</a:t>
            </a:r>
            <a:endParaRPr lang="en-US" dirty="0" smtClean="0"/>
          </a:p>
          <a:p>
            <a:r>
              <a:rPr lang="en-US" b="1" dirty="0" smtClean="0"/>
              <a:t>Earth’s Revolution</a:t>
            </a:r>
          </a:p>
          <a:p>
            <a:pPr lvl="1"/>
            <a:r>
              <a:rPr lang="en-US" dirty="0" smtClean="0"/>
              <a:t>Earth’s tilt 23.5˚ - causes seasons</a:t>
            </a:r>
          </a:p>
          <a:p>
            <a:pPr lvl="1"/>
            <a:r>
              <a:rPr lang="en-US" dirty="0" smtClean="0"/>
              <a:t>Revolution can also be referred to as orbit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does the tilt of the Earth </a:t>
            </a:r>
            <a:r>
              <a:rPr lang="en-US" dirty="0" smtClean="0"/>
              <a:t>affect seasons?</a:t>
            </a:r>
            <a:endParaRPr lang="en-US" dirty="0"/>
          </a:p>
        </p:txBody>
      </p:sp>
      <p:pic>
        <p:nvPicPr>
          <p:cNvPr id="11266" name="Picture 2" descr="Image result for earth's lay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4576" r="5294" b="4938"/>
          <a:stretch/>
        </p:blipFill>
        <p:spPr bwMode="auto">
          <a:xfrm>
            <a:off x="4627418" y="1137098"/>
            <a:ext cx="4211782" cy="273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earth's tilt and seas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76675"/>
            <a:ext cx="4191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25968</TotalTime>
  <Words>2402</Words>
  <Application>Microsoft Office PowerPoint</Application>
  <PresentationFormat>On-screen Show (4:3)</PresentationFormat>
  <Paragraphs>404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Adjacency</vt:lpstr>
      <vt:lpstr>SOL REVIEW</vt:lpstr>
      <vt:lpstr>Test Taking Tips</vt:lpstr>
      <vt:lpstr>Ch. 1 - Earth as a System</vt:lpstr>
      <vt:lpstr>Ch. 2 – Nature of Science</vt:lpstr>
      <vt:lpstr>PowerPoint Presentation</vt:lpstr>
      <vt:lpstr>PowerPoint Presentation</vt:lpstr>
      <vt:lpstr>Ch. 3 - Mapping</vt:lpstr>
      <vt:lpstr>PowerPoint Presentation</vt:lpstr>
      <vt:lpstr>Ch. 4 – Earth’s Structure and Motion</vt:lpstr>
      <vt:lpstr>Ch. 5 - Minerals</vt:lpstr>
      <vt:lpstr>PowerPoint Presentation</vt:lpstr>
      <vt:lpstr>Ch. 6 - Rocks</vt:lpstr>
      <vt:lpstr>PowerPoint Presentation</vt:lpstr>
      <vt:lpstr>PowerPoint Presentation</vt:lpstr>
      <vt:lpstr>Ch. 7 – Resources and Environment</vt:lpstr>
      <vt:lpstr>PowerPoint Presentation</vt:lpstr>
      <vt:lpstr>Ch. 8 – Plate Tectonics</vt:lpstr>
      <vt:lpstr>Ch. 9 - Volcanoes</vt:lpstr>
      <vt:lpstr>PowerPoint Presentation</vt:lpstr>
      <vt:lpstr>Ch. 10 - Earthquakes</vt:lpstr>
      <vt:lpstr>PowerPoint Presentation</vt:lpstr>
      <vt:lpstr>Ch. 11 – Mountain Building</vt:lpstr>
      <vt:lpstr>Ch. 12 – Weathering, Soil, and Erosion</vt:lpstr>
      <vt:lpstr>PowerPoint Presentation</vt:lpstr>
      <vt:lpstr>PowerPoint Presentation</vt:lpstr>
      <vt:lpstr>Ch. 13 – Surface Water</vt:lpstr>
      <vt:lpstr>PowerPoint Presentation</vt:lpstr>
      <vt:lpstr>Ch. 14 - Groundwater</vt:lpstr>
      <vt:lpstr>PowerPoint Presentation</vt:lpstr>
      <vt:lpstr>PowerPoint Presentation</vt:lpstr>
      <vt:lpstr>Ch. 15 - Glaciers</vt:lpstr>
      <vt:lpstr>Ch. 16 – Winds, Waves, and Currents</vt:lpstr>
      <vt:lpstr>Ch. 17 - Atmosphere</vt:lpstr>
      <vt:lpstr>PowerPoint Presentation</vt:lpstr>
      <vt:lpstr>Ch. 18 – Water in the Atmosphere</vt:lpstr>
      <vt:lpstr>PowerPoint Presentation</vt:lpstr>
      <vt:lpstr>Ch. 19 – Atmosphere in Motion</vt:lpstr>
      <vt:lpstr>PowerPoint Presentation</vt:lpstr>
      <vt:lpstr>Ch. 20 - Weather</vt:lpstr>
      <vt:lpstr>PowerPoint Presentation</vt:lpstr>
      <vt:lpstr>Ch. 21 – Climate and Climate Change</vt:lpstr>
      <vt:lpstr>Ch. 22 – The Water Planet</vt:lpstr>
      <vt:lpstr>Ch. 23 – The Ocean Floor</vt:lpstr>
      <vt:lpstr>Ch. 24 – The Moving Ocean</vt:lpstr>
      <vt:lpstr>Ch. 25 – Earth’s Moon</vt:lpstr>
      <vt:lpstr>PowerPoint Presentation</vt:lpstr>
      <vt:lpstr>PowerPoint Presentation</vt:lpstr>
      <vt:lpstr>Ch. 26 – Sun and the Solar System</vt:lpstr>
      <vt:lpstr>PowerPoint Presentation</vt:lpstr>
      <vt:lpstr>Ch. 27 – Planets and the Solar System</vt:lpstr>
      <vt:lpstr>PowerPoint Presentation</vt:lpstr>
      <vt:lpstr>Ch. 28 – Stars and Galaxies</vt:lpstr>
      <vt:lpstr>PowerPoint Presentation</vt:lpstr>
      <vt:lpstr>Ch. 29 – Studying the Past</vt:lpstr>
      <vt:lpstr>PowerPoint Presentation</vt:lpstr>
      <vt:lpstr>Ch. 30 – Views of Earth’s Past</vt:lpstr>
      <vt:lpstr>Virginia Provinces</vt:lpstr>
      <vt:lpstr>Density</vt:lpstr>
      <vt:lpstr>Space Exploration</vt:lpstr>
      <vt:lpstr>Don’t Forget!</vt:lpstr>
      <vt:lpstr>Breakdown of SOL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 REVIEW</dc:title>
  <dc:creator>Carrie M. Bray</dc:creator>
  <cp:lastModifiedBy>Carrie M. Bray</cp:lastModifiedBy>
  <cp:revision>71</cp:revision>
  <cp:lastPrinted>2018-01-18T22:19:04Z</cp:lastPrinted>
  <dcterms:created xsi:type="dcterms:W3CDTF">2016-01-15T15:20:10Z</dcterms:created>
  <dcterms:modified xsi:type="dcterms:W3CDTF">2018-01-22T17:29:19Z</dcterms:modified>
</cp:coreProperties>
</file>