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  <p:sldId id="332" r:id="rId4"/>
    <p:sldId id="333" r:id="rId5"/>
    <p:sldId id="334" r:id="rId6"/>
    <p:sldId id="335" r:id="rId7"/>
    <p:sldId id="336" r:id="rId8"/>
    <p:sldId id="257" r:id="rId9"/>
    <p:sldId id="263" r:id="rId10"/>
    <p:sldId id="264" r:id="rId11"/>
    <p:sldId id="258" r:id="rId12"/>
    <p:sldId id="259" r:id="rId13"/>
    <p:sldId id="260" r:id="rId14"/>
    <p:sldId id="261" r:id="rId15"/>
    <p:sldId id="262" r:id="rId16"/>
    <p:sldId id="265" r:id="rId17"/>
    <p:sldId id="458" r:id="rId18"/>
    <p:sldId id="459" r:id="rId19"/>
    <p:sldId id="460" r:id="rId20"/>
    <p:sldId id="461" r:id="rId21"/>
    <p:sldId id="272" r:id="rId22"/>
    <p:sldId id="274" r:id="rId23"/>
    <p:sldId id="275" r:id="rId24"/>
    <p:sldId id="276" r:id="rId25"/>
    <p:sldId id="299" r:id="rId26"/>
    <p:sldId id="300" r:id="rId27"/>
    <p:sldId id="277" r:id="rId28"/>
    <p:sldId id="298" r:id="rId29"/>
    <p:sldId id="302" r:id="rId30"/>
    <p:sldId id="462" r:id="rId31"/>
    <p:sldId id="278" r:id="rId32"/>
    <p:sldId id="279" r:id="rId33"/>
    <p:sldId id="280" r:id="rId34"/>
    <p:sldId id="281" r:id="rId35"/>
    <p:sldId id="282" r:id="rId36"/>
    <p:sldId id="283" r:id="rId37"/>
    <p:sldId id="284" r:id="rId38"/>
    <p:sldId id="285" r:id="rId39"/>
    <p:sldId id="286" r:id="rId40"/>
    <p:sldId id="287" r:id="rId41"/>
    <p:sldId id="288" r:id="rId42"/>
    <p:sldId id="289" r:id="rId43"/>
    <p:sldId id="290" r:id="rId44"/>
    <p:sldId id="291" r:id="rId45"/>
    <p:sldId id="292" r:id="rId46"/>
    <p:sldId id="293" r:id="rId47"/>
    <p:sldId id="294" r:id="rId48"/>
    <p:sldId id="295" r:id="rId49"/>
    <p:sldId id="296" r:id="rId50"/>
    <p:sldId id="297" r:id="rId51"/>
    <p:sldId id="315" r:id="rId52"/>
    <p:sldId id="316" r:id="rId53"/>
    <p:sldId id="317" r:id="rId54"/>
    <p:sldId id="463" r:id="rId55"/>
    <p:sldId id="464" r:id="rId56"/>
    <p:sldId id="465" r:id="rId57"/>
    <p:sldId id="466" r:id="rId58"/>
    <p:sldId id="467" r:id="rId59"/>
    <p:sldId id="468" r:id="rId60"/>
    <p:sldId id="469" r:id="rId61"/>
    <p:sldId id="470" r:id="rId62"/>
    <p:sldId id="303" r:id="rId63"/>
    <p:sldId id="304" r:id="rId64"/>
    <p:sldId id="305" r:id="rId65"/>
    <p:sldId id="306" r:id="rId66"/>
    <p:sldId id="307" r:id="rId67"/>
    <p:sldId id="471" r:id="rId68"/>
    <p:sldId id="308" r:id="rId69"/>
    <p:sldId id="309" r:id="rId70"/>
    <p:sldId id="310" r:id="rId71"/>
    <p:sldId id="311" r:id="rId72"/>
    <p:sldId id="312" r:id="rId73"/>
    <p:sldId id="313" r:id="rId74"/>
    <p:sldId id="314" r:id="rId75"/>
    <p:sldId id="318" r:id="rId76"/>
    <p:sldId id="320" r:id="rId77"/>
    <p:sldId id="321" r:id="rId78"/>
    <p:sldId id="322" r:id="rId79"/>
    <p:sldId id="323" r:id="rId80"/>
    <p:sldId id="324" r:id="rId81"/>
    <p:sldId id="325" r:id="rId82"/>
    <p:sldId id="326" r:id="rId83"/>
    <p:sldId id="327" r:id="rId84"/>
    <p:sldId id="328" r:id="rId85"/>
    <p:sldId id="329" r:id="rId86"/>
    <p:sldId id="330" r:id="rId87"/>
    <p:sldId id="441" r:id="rId88"/>
    <p:sldId id="442" r:id="rId89"/>
    <p:sldId id="331" r:id="rId90"/>
    <p:sldId id="337" r:id="rId91"/>
    <p:sldId id="338" r:id="rId92"/>
    <p:sldId id="339" r:id="rId93"/>
    <p:sldId id="340" r:id="rId94"/>
    <p:sldId id="341" r:id="rId95"/>
    <p:sldId id="342" r:id="rId96"/>
    <p:sldId id="343" r:id="rId97"/>
    <p:sldId id="344" r:id="rId98"/>
    <p:sldId id="440" r:id="rId99"/>
    <p:sldId id="472" r:id="rId100"/>
    <p:sldId id="473" r:id="rId101"/>
    <p:sldId id="474" r:id="rId102"/>
    <p:sldId id="475" r:id="rId103"/>
    <p:sldId id="346" r:id="rId104"/>
    <p:sldId id="347" r:id="rId105"/>
    <p:sldId id="348" r:id="rId106"/>
    <p:sldId id="349" r:id="rId107"/>
    <p:sldId id="350" r:id="rId108"/>
    <p:sldId id="351" r:id="rId109"/>
    <p:sldId id="352" r:id="rId110"/>
    <p:sldId id="353" r:id="rId111"/>
    <p:sldId id="354" r:id="rId112"/>
    <p:sldId id="355" r:id="rId113"/>
    <p:sldId id="356" r:id="rId114"/>
    <p:sldId id="357" r:id="rId115"/>
    <p:sldId id="358" r:id="rId116"/>
    <p:sldId id="359" r:id="rId117"/>
    <p:sldId id="360" r:id="rId118"/>
    <p:sldId id="361" r:id="rId119"/>
    <p:sldId id="362" r:id="rId120"/>
    <p:sldId id="363" r:id="rId121"/>
    <p:sldId id="364" r:id="rId122"/>
    <p:sldId id="365" r:id="rId123"/>
    <p:sldId id="368" r:id="rId124"/>
    <p:sldId id="366" r:id="rId125"/>
    <p:sldId id="367" r:id="rId126"/>
    <p:sldId id="369" r:id="rId127"/>
    <p:sldId id="370" r:id="rId128"/>
    <p:sldId id="444" r:id="rId129"/>
    <p:sldId id="372" r:id="rId130"/>
    <p:sldId id="373" r:id="rId131"/>
    <p:sldId id="374" r:id="rId132"/>
    <p:sldId id="375" r:id="rId133"/>
    <p:sldId id="376" r:id="rId134"/>
    <p:sldId id="396" r:id="rId135"/>
    <p:sldId id="397" r:id="rId136"/>
    <p:sldId id="377" r:id="rId137"/>
    <p:sldId id="378" r:id="rId138"/>
    <p:sldId id="379" r:id="rId139"/>
    <p:sldId id="380" r:id="rId140"/>
    <p:sldId id="381" r:id="rId141"/>
    <p:sldId id="382" r:id="rId142"/>
    <p:sldId id="443" r:id="rId143"/>
    <p:sldId id="445" r:id="rId144"/>
    <p:sldId id="446" r:id="rId145"/>
    <p:sldId id="447" r:id="rId146"/>
    <p:sldId id="448" r:id="rId147"/>
    <p:sldId id="449" r:id="rId148"/>
    <p:sldId id="450" r:id="rId149"/>
    <p:sldId id="451" r:id="rId150"/>
    <p:sldId id="452" r:id="rId151"/>
    <p:sldId id="453" r:id="rId152"/>
    <p:sldId id="454" r:id="rId153"/>
    <p:sldId id="455" r:id="rId154"/>
    <p:sldId id="383" r:id="rId155"/>
    <p:sldId id="384" r:id="rId156"/>
    <p:sldId id="385" r:id="rId157"/>
    <p:sldId id="386" r:id="rId158"/>
    <p:sldId id="387" r:id="rId159"/>
    <p:sldId id="476" r:id="rId160"/>
    <p:sldId id="388" r:id="rId161"/>
    <p:sldId id="389" r:id="rId162"/>
    <p:sldId id="390" r:id="rId163"/>
    <p:sldId id="391" r:id="rId164"/>
    <p:sldId id="392" r:id="rId165"/>
    <p:sldId id="393" r:id="rId166"/>
    <p:sldId id="416" r:id="rId167"/>
    <p:sldId id="417" r:id="rId168"/>
    <p:sldId id="481" r:id="rId169"/>
    <p:sldId id="482" r:id="rId170"/>
    <p:sldId id="483" r:id="rId171"/>
    <p:sldId id="484" r:id="rId172"/>
    <p:sldId id="485" r:id="rId173"/>
    <p:sldId id="477" r:id="rId174"/>
    <p:sldId id="478" r:id="rId175"/>
    <p:sldId id="479" r:id="rId176"/>
    <p:sldId id="480" r:id="rId177"/>
    <p:sldId id="394" r:id="rId178"/>
    <p:sldId id="395" r:id="rId179"/>
    <p:sldId id="398" r:id="rId180"/>
    <p:sldId id="399" r:id="rId181"/>
    <p:sldId id="400" r:id="rId182"/>
    <p:sldId id="401" r:id="rId183"/>
    <p:sldId id="402" r:id="rId184"/>
    <p:sldId id="403" r:id="rId185"/>
    <p:sldId id="404" r:id="rId186"/>
    <p:sldId id="405" r:id="rId187"/>
    <p:sldId id="406" r:id="rId188"/>
    <p:sldId id="407" r:id="rId189"/>
    <p:sldId id="408" r:id="rId190"/>
    <p:sldId id="409" r:id="rId191"/>
    <p:sldId id="410" r:id="rId192"/>
    <p:sldId id="411" r:id="rId193"/>
    <p:sldId id="412" r:id="rId194"/>
    <p:sldId id="413" r:id="rId195"/>
    <p:sldId id="414" r:id="rId196"/>
    <p:sldId id="415" r:id="rId197"/>
    <p:sldId id="418" r:id="rId198"/>
    <p:sldId id="419" r:id="rId199"/>
    <p:sldId id="420" r:id="rId200"/>
    <p:sldId id="421" r:id="rId201"/>
    <p:sldId id="422" r:id="rId202"/>
    <p:sldId id="423" r:id="rId203"/>
    <p:sldId id="424" r:id="rId204"/>
    <p:sldId id="425" r:id="rId205"/>
    <p:sldId id="426" r:id="rId206"/>
    <p:sldId id="427" r:id="rId207"/>
    <p:sldId id="428" r:id="rId208"/>
    <p:sldId id="429" r:id="rId209"/>
    <p:sldId id="430" r:id="rId210"/>
    <p:sldId id="431" r:id="rId211"/>
    <p:sldId id="439" r:id="rId212"/>
    <p:sldId id="456" r:id="rId213"/>
    <p:sldId id="432" r:id="rId214"/>
    <p:sldId id="433" r:id="rId215"/>
    <p:sldId id="434" r:id="rId216"/>
    <p:sldId id="435" r:id="rId217"/>
    <p:sldId id="457" r:id="rId218"/>
    <p:sldId id="436" r:id="rId219"/>
    <p:sldId id="437" r:id="rId220"/>
    <p:sldId id="438" r:id="rId2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4717" autoAdjust="0"/>
  </p:normalViewPr>
  <p:slideViewPr>
    <p:cSldViewPr>
      <p:cViewPr>
        <p:scale>
          <a:sx n="100" d="100"/>
          <a:sy n="100" d="100"/>
        </p:scale>
        <p:origin x="318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29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11" Type="http://schemas.openxmlformats.org/officeDocument/2006/relationships/slide" Target="slides/slide210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92" Type="http://schemas.openxmlformats.org/officeDocument/2006/relationships/slide" Target="slides/slide191.xml"/><Relationship Id="rId197" Type="http://schemas.openxmlformats.org/officeDocument/2006/relationships/slide" Target="slides/slide196.xml"/><Relationship Id="rId206" Type="http://schemas.openxmlformats.org/officeDocument/2006/relationships/slide" Target="slides/slide205.xml"/><Relationship Id="rId201" Type="http://schemas.openxmlformats.org/officeDocument/2006/relationships/slide" Target="slides/slide200.xml"/><Relationship Id="rId222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217" Type="http://schemas.openxmlformats.org/officeDocument/2006/relationships/slide" Target="slides/slide2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12" Type="http://schemas.openxmlformats.org/officeDocument/2006/relationships/slide" Target="slides/slide211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slide" Target="slides/slide206.xml"/><Relationship Id="rId223" Type="http://schemas.openxmlformats.org/officeDocument/2006/relationships/viewProps" Target="view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slide" Target="slides/slide217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19" Type="http://schemas.openxmlformats.org/officeDocument/2006/relationships/slide" Target="slides/slide18.xml"/><Relationship Id="rId224" Type="http://schemas.openxmlformats.org/officeDocument/2006/relationships/theme" Target="theme/theme1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tableStyles" Target="tableStyle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A3F5-2593-49B3-80DB-4A7D463934CE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463A-D00D-4736-8A1A-2FBC7F3EB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A3F5-2593-49B3-80DB-4A7D463934CE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463A-D00D-4736-8A1A-2FBC7F3EB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A3F5-2593-49B3-80DB-4A7D463934CE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463A-D00D-4736-8A1A-2FBC7F3EB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A3F5-2593-49B3-80DB-4A7D463934CE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463A-D00D-4736-8A1A-2FBC7F3EB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A3F5-2593-49B3-80DB-4A7D463934CE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463A-D00D-4736-8A1A-2FBC7F3EB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A3F5-2593-49B3-80DB-4A7D463934CE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463A-D00D-4736-8A1A-2FBC7F3EB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A3F5-2593-49B3-80DB-4A7D463934CE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463A-D00D-4736-8A1A-2FBC7F3EB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A3F5-2593-49B3-80DB-4A7D463934CE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463A-D00D-4736-8A1A-2FBC7F3EB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A3F5-2593-49B3-80DB-4A7D463934CE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463A-D00D-4736-8A1A-2FBC7F3EB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A3F5-2593-49B3-80DB-4A7D463934CE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463A-D00D-4736-8A1A-2FBC7F3EB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A3F5-2593-49B3-80DB-4A7D463934CE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463A-D00D-4736-8A1A-2FBC7F3EB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DA3F5-2593-49B3-80DB-4A7D463934CE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C463A-D00D-4736-8A1A-2FBC7F3EB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Earth Science SOL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 should know this vocabulary for each unit!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difference in elevation from one contour line to another; a large interval would be used for mountainous areas</a:t>
            </a:r>
          </a:p>
          <a:p>
            <a:r>
              <a:rPr lang="en-US" dirty="0" smtClean="0"/>
              <a:t>Contour Interval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Physiographic region of VA located between the Valley and Ridge and Piedmont; contains rugged igneous and metamorphic rocks that are over 1 billion years old</a:t>
            </a:r>
          </a:p>
          <a:p>
            <a:r>
              <a:rPr lang="en-US" dirty="0" smtClean="0"/>
              <a:t>Blue Ridge Mountains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4315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Physiographic region of VA characterized by caves and sinkholes in the limestone (karst topography)</a:t>
            </a:r>
          </a:p>
          <a:p>
            <a:r>
              <a:rPr lang="en-US" dirty="0" smtClean="0"/>
              <a:t>Valley and Ridge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7683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Physiographic region of VA that contains our state’s most abundant natural resource, coal</a:t>
            </a:r>
          </a:p>
          <a:p>
            <a:r>
              <a:rPr lang="en-US" dirty="0" smtClean="0"/>
              <a:t>Appalachian Plateau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8417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Weathering </a:t>
            </a:r>
            <a:r>
              <a:rPr lang="en-US" smtClean="0"/>
              <a:t>and Erosion Unit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Dark, organic matter found on top of the soil</a:t>
            </a:r>
          </a:p>
          <a:p>
            <a:r>
              <a:rPr lang="en-US" dirty="0" smtClean="0"/>
              <a:t>Humus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chunks of weathered bedrock; found on the Earth and on the surface of the moon </a:t>
            </a:r>
          </a:p>
          <a:p>
            <a:r>
              <a:rPr lang="en-US" dirty="0" smtClean="0"/>
              <a:t>Regolith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Rock found underneath the soil layers</a:t>
            </a:r>
          </a:p>
          <a:p>
            <a:r>
              <a:rPr lang="en-US" dirty="0" smtClean="0"/>
              <a:t>Bedrock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rock from which the soil forms; it is oftentimes the bedrock underneath the soil</a:t>
            </a:r>
          </a:p>
          <a:p>
            <a:r>
              <a:rPr lang="en-US" dirty="0" smtClean="0"/>
              <a:t>Parent rock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ability of water to flow through a material</a:t>
            </a:r>
          </a:p>
          <a:p>
            <a:r>
              <a:rPr lang="en-US" dirty="0" smtClean="0"/>
              <a:t>Permeability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percentage of pore space in a rock or sediment</a:t>
            </a:r>
          </a:p>
          <a:p>
            <a:r>
              <a:rPr lang="en-US" dirty="0" smtClean="0"/>
              <a:t>Porosity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amount of space on object takes up; units of cm</a:t>
            </a:r>
            <a:r>
              <a:rPr lang="en-US" baseline="30000" dirty="0" smtClean="0"/>
              <a:t>3</a:t>
            </a:r>
            <a:r>
              <a:rPr lang="en-US" dirty="0" smtClean="0"/>
              <a:t> or </a:t>
            </a:r>
            <a:r>
              <a:rPr lang="en-US" dirty="0" err="1" smtClean="0"/>
              <a:t>mL</a:t>
            </a:r>
            <a:r>
              <a:rPr lang="en-US" dirty="0" smtClean="0"/>
              <a:t>; can be determined using water displacement </a:t>
            </a:r>
          </a:p>
          <a:p>
            <a:r>
              <a:rPr lang="en-US" dirty="0" smtClean="0"/>
              <a:t>Volume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top of the zone of saturation; or the upper surface of an aquifer; will rise and fall with rain and drought </a:t>
            </a:r>
          </a:p>
          <a:p>
            <a:r>
              <a:rPr lang="en-US" dirty="0" smtClean="0"/>
              <a:t>Water table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body of rock or sediment that can hold or allow the flow of groundwater</a:t>
            </a:r>
          </a:p>
          <a:p>
            <a:r>
              <a:rPr lang="en-US" dirty="0" smtClean="0"/>
              <a:t>Aquifer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dip in the water table that forms due to the pumping of a well</a:t>
            </a:r>
          </a:p>
          <a:p>
            <a:r>
              <a:rPr lang="en-US" dirty="0" smtClean="0"/>
              <a:t>Cone of depression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Groundwater zone where the pore space is completely filled with water</a:t>
            </a:r>
          </a:p>
          <a:p>
            <a:r>
              <a:rPr lang="en-US" dirty="0" smtClean="0"/>
              <a:t>Zone of saturation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Groundwater zone where the pore space is mostly filled with air; located above the water table</a:t>
            </a:r>
          </a:p>
          <a:p>
            <a:r>
              <a:rPr lang="en-US" dirty="0" smtClean="0"/>
              <a:t>Zone of aeration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Fan-shaped deposit of sediment that forms where a river enters a larger body of water; example is where the Mississippi River enters the Gulf of Mexico</a:t>
            </a:r>
          </a:p>
          <a:p>
            <a:r>
              <a:rPr lang="en-US" dirty="0" smtClean="0"/>
              <a:t>Delta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fan-shaped deposit of sediment that forms at the base of a mountain </a:t>
            </a:r>
          </a:p>
          <a:p>
            <a:r>
              <a:rPr lang="en-US" dirty="0" smtClean="0"/>
              <a:t>Alluvial fan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term for land that has a lot of caves, caverns, and sinkholes; limestone is the rock found in these areas; the Valley and Ridge region of Virginia </a:t>
            </a:r>
          </a:p>
          <a:p>
            <a:r>
              <a:rPr lang="en-US" dirty="0" err="1" smtClean="0"/>
              <a:t>Karst</a:t>
            </a:r>
            <a:r>
              <a:rPr lang="en-US" dirty="0" smtClean="0"/>
              <a:t> topography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Rain, sleet, snow, hail, etc. </a:t>
            </a:r>
          </a:p>
          <a:p>
            <a:r>
              <a:rPr lang="en-US" dirty="0" smtClean="0"/>
              <a:t>Precipitation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water vapor turns into water; occurs when temperature drops below the dew point</a:t>
            </a:r>
          </a:p>
          <a:p>
            <a:r>
              <a:rPr lang="en-US" dirty="0" smtClean="0"/>
              <a:t>Condensation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amount of matter in an object;  does NOT depend on gravity; measured using grams</a:t>
            </a:r>
          </a:p>
          <a:p>
            <a:r>
              <a:rPr lang="en-US" dirty="0" smtClean="0"/>
              <a:t>Mass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water turns into water vapor</a:t>
            </a:r>
          </a:p>
          <a:p>
            <a:r>
              <a:rPr lang="en-US" dirty="0" smtClean="0"/>
              <a:t>Evaporation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natural flow of water onto Earth’s surface where the water table touches the surface</a:t>
            </a:r>
          </a:p>
          <a:p>
            <a:r>
              <a:rPr lang="en-US" dirty="0" smtClean="0"/>
              <a:t>Spring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area of land where all of the water drains to the same place; separated by divides, such as mountain ridges</a:t>
            </a:r>
          </a:p>
          <a:p>
            <a:r>
              <a:rPr lang="en-US" dirty="0" smtClean="0"/>
              <a:t>Watershed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large sheet of ice found in very tall mountains; found in the Rockies, Andes, Himalayas, and the Alps; carves out a U-shaped valley</a:t>
            </a:r>
          </a:p>
          <a:p>
            <a:r>
              <a:rPr lang="en-US" dirty="0" smtClean="0"/>
              <a:t>Alpine glacier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Oceanography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mountain under the ocean formed over a hot spot</a:t>
            </a:r>
          </a:p>
          <a:p>
            <a:r>
              <a:rPr lang="en-US" dirty="0" smtClean="0"/>
              <a:t>Seamount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flattest regions on Earth; located on the ocean floor</a:t>
            </a:r>
          </a:p>
          <a:p>
            <a:r>
              <a:rPr lang="en-US" dirty="0" smtClean="0"/>
              <a:t>Abyssal plains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The part of the continent that is underwater; located between the shoreline and the deep ocean basin; includes the continental shelf and the continental slope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Continental margin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wedge-shaped deposit of sediments at the bottom of the continental slope</a:t>
            </a:r>
          </a:p>
          <a:p>
            <a:r>
              <a:rPr lang="en-US" dirty="0" smtClean="0"/>
              <a:t>Continental rise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flow of sediment that moves from the continental shelf down the continental slope to the deep ocean; can carve out submarine canyons; responsible for forming the continental rise</a:t>
            </a:r>
          </a:p>
          <a:p>
            <a:r>
              <a:rPr lang="en-US" dirty="0" smtClean="0"/>
              <a:t>Turbidity current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measure of the gravitational force exerted by an object; depends on gravity</a:t>
            </a:r>
          </a:p>
          <a:p>
            <a:r>
              <a:rPr lang="en-US" dirty="0" smtClean="0"/>
              <a:t>Weight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Locating how deep or far away something is using sound waves; used to make topographic maps of the ocean floor</a:t>
            </a:r>
          </a:p>
          <a:p>
            <a:r>
              <a:rPr lang="en-US" dirty="0" smtClean="0"/>
              <a:t>Sonar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mountain range located on the ocean floor; extends for 40,000 miles; site of sea floor spreading; form at divergent boundaries; youngest ocean crust found here</a:t>
            </a:r>
          </a:p>
          <a:p>
            <a:r>
              <a:rPr lang="en-US" dirty="0" smtClean="0"/>
              <a:t>Mid-ocean ridge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large wave created by underwater earthquakes or landslides; also called a tidal wave, but NOT caused by the moon’s gravitational pull</a:t>
            </a:r>
          </a:p>
          <a:p>
            <a:r>
              <a:rPr lang="en-US" dirty="0" smtClean="0"/>
              <a:t>Tsunami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Movement of nutrient rich water from the bottom of the ocean to the surface; very important for ocean plants and animals on the continental shelf</a:t>
            </a:r>
          </a:p>
          <a:p>
            <a:r>
              <a:rPr lang="en-US" dirty="0" smtClean="0"/>
              <a:t>Upwelling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measure of how salty the water is</a:t>
            </a:r>
          </a:p>
          <a:p>
            <a:r>
              <a:rPr lang="en-US" dirty="0" smtClean="0"/>
              <a:t>Salinity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rise and fall of water level caused by the gravitational pull of the moon (and to a lesser extent the gravitational pull of the Sun)</a:t>
            </a:r>
          </a:p>
          <a:p>
            <a:r>
              <a:rPr lang="en-US" dirty="0" smtClean="0"/>
              <a:t>Tides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study of Earth’s atmosphere, including the weather</a:t>
            </a:r>
          </a:p>
          <a:p>
            <a:r>
              <a:rPr lang="en-US" dirty="0" smtClean="0"/>
              <a:t>Meteorology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amount of energy absorbed or released when water changes phases </a:t>
            </a:r>
          </a:p>
          <a:p>
            <a:r>
              <a:rPr lang="en-US" dirty="0" smtClean="0"/>
              <a:t>Latent heat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movement of matter caused by differences in density; caused by temperature differences; occurs in mantle, ocean, and atmosphere</a:t>
            </a:r>
          </a:p>
          <a:p>
            <a:r>
              <a:rPr lang="en-US" dirty="0" smtClean="0"/>
              <a:t>Convection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compact an object is; calculated as mass divided by volume; units of </a:t>
            </a:r>
            <a:r>
              <a:rPr lang="en-US" dirty="0" err="1" smtClean="0"/>
              <a:t>g/mL</a:t>
            </a:r>
            <a:r>
              <a:rPr lang="en-US" dirty="0" smtClean="0"/>
              <a:t> or g/cm</a:t>
            </a:r>
            <a:r>
              <a:rPr lang="en-US" baseline="30000" dirty="0" smtClean="0"/>
              <a:t>3</a:t>
            </a:r>
          </a:p>
          <a:p>
            <a:r>
              <a:rPr lang="en-US" dirty="0" smtClean="0"/>
              <a:t>Density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transfer of energy or heat when objects or molecules come into direct contact</a:t>
            </a:r>
          </a:p>
          <a:p>
            <a:r>
              <a:rPr lang="en-US" dirty="0" smtClean="0"/>
              <a:t>Conduction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transfer of energy through electromagnetic waves; does not require any matter; the main form of energy transfer in the upper atmosphere where air molecules are very spread out</a:t>
            </a:r>
          </a:p>
          <a:p>
            <a:r>
              <a:rPr lang="en-US" dirty="0" smtClean="0"/>
              <a:t>Radiation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curving of wind due to Earth’s rotation; it’s what causes storms to rotate CCW in the northern hemisphere and CW in the southern hemisphere</a:t>
            </a:r>
          </a:p>
          <a:p>
            <a:r>
              <a:rPr lang="en-US" dirty="0" err="1" smtClean="0"/>
              <a:t>Coriolis</a:t>
            </a:r>
            <a:r>
              <a:rPr lang="en-US" dirty="0" smtClean="0"/>
              <a:t> effect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wind belt located between the equator and 30</a:t>
            </a:r>
            <a:r>
              <a:rPr lang="en-US" baseline="30000" dirty="0" smtClean="0"/>
              <a:t>o</a:t>
            </a:r>
            <a:r>
              <a:rPr lang="en-US" dirty="0" smtClean="0"/>
              <a:t> North and South; winds blow east to west</a:t>
            </a:r>
          </a:p>
          <a:p>
            <a:r>
              <a:rPr lang="en-US" dirty="0" smtClean="0"/>
              <a:t>Trade winds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wind belt located between 30</a:t>
            </a:r>
            <a:r>
              <a:rPr lang="en-US" baseline="30000" dirty="0" smtClean="0"/>
              <a:t>o</a:t>
            </a:r>
            <a:r>
              <a:rPr lang="en-US" dirty="0" smtClean="0"/>
              <a:t> and 60</a:t>
            </a:r>
            <a:r>
              <a:rPr lang="en-US" baseline="30000" dirty="0" smtClean="0"/>
              <a:t>o</a:t>
            </a:r>
            <a:r>
              <a:rPr lang="en-US" dirty="0" smtClean="0"/>
              <a:t> latitude; located in the northern and southern hemisphere; winds blow west to east</a:t>
            </a:r>
          </a:p>
          <a:p>
            <a:r>
              <a:rPr lang="en-US" dirty="0" err="1" smtClean="0"/>
              <a:t>Westerlies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wind belt located between 60</a:t>
            </a:r>
            <a:r>
              <a:rPr lang="en-US" baseline="30000" dirty="0" smtClean="0"/>
              <a:t>o</a:t>
            </a:r>
            <a:r>
              <a:rPr lang="en-US" dirty="0" smtClean="0"/>
              <a:t> latitude and the poles; located in both the northern and southern hemisphere; winds blow east to west (like in the trade winds)</a:t>
            </a:r>
          </a:p>
          <a:p>
            <a:r>
              <a:rPr lang="en-US" dirty="0" smtClean="0"/>
              <a:t>Polar easterlies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Layer of the atmosphere closest to the surface where temperature decreases with height</a:t>
            </a:r>
          </a:p>
          <a:p>
            <a:r>
              <a:rPr lang="en-US" dirty="0" smtClean="0"/>
              <a:t>Troposphere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second layer of the atmosphere located above the troposphere where temperature increases with height; contains the ozone layer</a:t>
            </a:r>
          </a:p>
          <a:p>
            <a:r>
              <a:rPr lang="en-US" dirty="0" smtClean="0"/>
              <a:t>Stratosphere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third layer of the atmosphere where temperature decreases with height; the coldest layer of the atmosphere; this is also the name for the lower part of Earth’s mantle</a:t>
            </a:r>
          </a:p>
          <a:p>
            <a:r>
              <a:rPr lang="en-US" dirty="0" smtClean="0"/>
              <a:t>Mesosphere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outermost layer of the atmosphere where temperature increases with height; contains the ionosphere and the exosphere</a:t>
            </a:r>
          </a:p>
          <a:p>
            <a:r>
              <a:rPr lang="en-US" dirty="0" smtClean="0"/>
              <a:t>Thermosphere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Lines that run east-west and measure north and south of the equator; called parallels </a:t>
            </a:r>
          </a:p>
          <a:p>
            <a:r>
              <a:rPr lang="en-US" dirty="0" smtClean="0"/>
              <a:t>Latitude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of Earth’s atmosphere where auroras exist; lower part of the thermosphere </a:t>
            </a:r>
          </a:p>
          <a:p>
            <a:r>
              <a:rPr lang="en-US" dirty="0" smtClean="0"/>
              <a:t>Ionosphere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brilliant light display caused by solar wind interacting with air molecules in Earth’s upper atmosphere; located above the north and south poles  </a:t>
            </a:r>
          </a:p>
          <a:p>
            <a:r>
              <a:rPr lang="en-US" dirty="0" smtClean="0"/>
              <a:t>Aurora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molecule made up of 3 oxygen atoms (O</a:t>
            </a:r>
            <a:r>
              <a:rPr lang="en-US" baseline="-25000" dirty="0" smtClean="0"/>
              <a:t>3</a:t>
            </a:r>
            <a:r>
              <a:rPr lang="en-US" dirty="0" smtClean="0"/>
              <a:t>); found in the stratosphere; absorbs ultraviolet (UV) radiation </a:t>
            </a:r>
          </a:p>
          <a:p>
            <a:r>
              <a:rPr lang="en-US" dirty="0" smtClean="0"/>
              <a:t>Ozone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molecule that was commonly found in hairsprays and refrigerants; destroys ozone and is responsible for the ozone hole; short for chlorofluorocarbons  </a:t>
            </a:r>
          </a:p>
          <a:p>
            <a:r>
              <a:rPr lang="en-US" dirty="0" smtClean="0"/>
              <a:t>CFCs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two air masses collide</a:t>
            </a:r>
          </a:p>
          <a:p>
            <a:r>
              <a:rPr lang="en-US" dirty="0" smtClean="0"/>
              <a:t>Front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body of air with a uniform temperature and humidity; examples are continental polar (</a:t>
            </a:r>
            <a:r>
              <a:rPr lang="en-US" dirty="0" err="1" smtClean="0"/>
              <a:t>cP</a:t>
            </a:r>
            <a:r>
              <a:rPr lang="en-US" dirty="0" smtClean="0"/>
              <a:t>) and maritime tropical (</a:t>
            </a:r>
            <a:r>
              <a:rPr lang="en-US" dirty="0" err="1" smtClean="0"/>
              <a:t>mT</a:t>
            </a:r>
            <a:r>
              <a:rPr lang="en-US" dirty="0" smtClean="0"/>
              <a:t>)</a:t>
            </a:r>
          </a:p>
          <a:p>
            <a:r>
              <a:rPr lang="en-US" dirty="0" smtClean="0"/>
              <a:t>Air mass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of front where cold air advances into warm air; symbol is spikes or triangles on a weather map; cumulonimbus clouds and thunderstorms are created</a:t>
            </a:r>
          </a:p>
          <a:p>
            <a:r>
              <a:rPr lang="en-US" dirty="0" smtClean="0"/>
              <a:t>Cold front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of front where warm air slowly advances into cold air; symbol is red semi-circles on the weather map; steady rain is common; low level nimbostratus clouds are created  </a:t>
            </a:r>
          </a:p>
          <a:p>
            <a:r>
              <a:rPr lang="en-US" dirty="0" smtClean="0"/>
              <a:t>Warm front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of front created when air masses of similar density collide; the front stalls and steady rain can fall in an area for days; symbol is triangles and semi-circles on opposite sides</a:t>
            </a:r>
          </a:p>
          <a:p>
            <a:r>
              <a:rPr lang="en-US" dirty="0" smtClean="0"/>
              <a:t>Stationary front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of front in which cold air overtakes warm air; can create very violent weather; symbol is triangles and semi-circles on the same side</a:t>
            </a:r>
          </a:p>
          <a:p>
            <a:r>
              <a:rPr lang="en-US" dirty="0" smtClean="0"/>
              <a:t>Occluded front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1192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Lines that run north-south and measure east and west of the prime meridian</a:t>
            </a:r>
          </a:p>
          <a:p>
            <a:r>
              <a:rPr lang="en-US" dirty="0" smtClean="0"/>
              <a:t>Longitude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towering thunderstorm cloud; associated with cold fronts; can also be created on hot summer days due to convection (hot air rising and condensing) </a:t>
            </a:r>
          </a:p>
          <a:p>
            <a:r>
              <a:rPr lang="en-US" dirty="0" smtClean="0"/>
              <a:t>Cumulonimbus cloud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Cotton ball clouds </a:t>
            </a:r>
          </a:p>
          <a:p>
            <a:r>
              <a:rPr lang="en-US" dirty="0" smtClean="0"/>
              <a:t>Cumulus clouds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level sheet like clouds </a:t>
            </a:r>
          </a:p>
          <a:p>
            <a:r>
              <a:rPr lang="en-US" dirty="0" smtClean="0"/>
              <a:t>Stratus clouds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Highest altitude clouds found at the top of the troposphere; made of ice crystals </a:t>
            </a:r>
          </a:p>
          <a:p>
            <a:r>
              <a:rPr lang="en-US" dirty="0" smtClean="0"/>
              <a:t>Cirrus clouds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Temperature at which the rates of condensation and evaporation are equal; dew and clouds form below this temperature</a:t>
            </a:r>
          </a:p>
          <a:p>
            <a:r>
              <a:rPr lang="en-US" dirty="0" smtClean="0"/>
              <a:t>Dew point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in which a solid turns directly into a gas; an example is snow turning into water vapor</a:t>
            </a:r>
          </a:p>
          <a:p>
            <a:r>
              <a:rPr lang="en-US" dirty="0" smtClean="0"/>
              <a:t>Sublimation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in which Earth’s atmosphere acts like the glass in a greenhouse and traps heat; keeps the Earth’s surface warm; Earth would be an ice ball without it</a:t>
            </a:r>
          </a:p>
          <a:p>
            <a:r>
              <a:rPr lang="en-US" dirty="0" smtClean="0"/>
              <a:t>Greenhouse effect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gradual increase in Earth’s average temperature due to the addition of greenhouse gases such as carbon dioxide; caused by the burning of fossil fuels such as coal and gas</a:t>
            </a:r>
          </a:p>
          <a:p>
            <a:r>
              <a:rPr lang="en-US" dirty="0" smtClean="0"/>
              <a:t>Global warming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Caused by the uneven heat distribution at Earth’s surface</a:t>
            </a:r>
          </a:p>
          <a:p>
            <a:r>
              <a:rPr lang="en-US" dirty="0" smtClean="0"/>
              <a:t>Wind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5195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 blowing during the daytime from the ocean towards the land</a:t>
            </a:r>
          </a:p>
          <a:p>
            <a:r>
              <a:rPr lang="en-US" dirty="0" smtClean="0"/>
              <a:t>Sea breeze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9601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factors that do not change during an experiment; in the Myth Busters episode this would have included things like the speed of the car</a:t>
            </a:r>
          </a:p>
          <a:p>
            <a:r>
              <a:rPr lang="en-US" dirty="0" smtClean="0"/>
              <a:t>Constants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3558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 blowing at nighttime from the land towards the ocean</a:t>
            </a:r>
          </a:p>
          <a:p>
            <a:r>
              <a:rPr lang="en-US" dirty="0" smtClean="0"/>
              <a:t>Land breeze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3085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 blowing during the daytime from the valley up the mountain; eagles and hawks soar on this </a:t>
            </a:r>
          </a:p>
          <a:p>
            <a:r>
              <a:rPr lang="en-US" dirty="0" smtClean="0"/>
              <a:t>Valley breeze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0325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Cold wind blowing down the mountain side; usually stronger at night during the wintertime</a:t>
            </a:r>
          </a:p>
          <a:p>
            <a:r>
              <a:rPr lang="en-US" dirty="0" smtClean="0"/>
              <a:t>Mountain breeze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2195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Day to day changes in atmospheric conditions</a:t>
            </a:r>
          </a:p>
          <a:p>
            <a:r>
              <a:rPr lang="en-US" dirty="0" smtClean="0"/>
              <a:t>Weather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138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typical weather patterns for a given location over a period of several years; determined by latitude, elevation, proximity to bodies of water (such as an ocean), and position relative to mountains; examples are polar, temperate, and tropical</a:t>
            </a:r>
          </a:p>
          <a:p>
            <a:r>
              <a:rPr lang="en-US" dirty="0" smtClean="0"/>
              <a:t>Climate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5111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narrow, violent funnel-shaped column of spiral winds</a:t>
            </a:r>
          </a:p>
          <a:p>
            <a:r>
              <a:rPr lang="en-US" dirty="0" smtClean="0"/>
              <a:t>Tornado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832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tropical cyclone (counterclockwise movement of air) characterized by sustained winds of 75 mph or greater; called cyclones and typhoons in other areas of the world </a:t>
            </a:r>
          </a:p>
          <a:p>
            <a:r>
              <a:rPr lang="en-US" dirty="0" smtClean="0"/>
              <a:t>Hurricane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9018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Astronomy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saying to remember the order of the planets (Mercury Venus Earth Mars Jupiter Saturn Uranus Neptune)</a:t>
            </a:r>
          </a:p>
          <a:p>
            <a:r>
              <a:rPr lang="en-US" dirty="0" smtClean="0"/>
              <a:t>My Very Excellent Mother Just Served Us Nachos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Earth’s twin; has the runaway greenhouse effect </a:t>
            </a:r>
          </a:p>
          <a:p>
            <a:r>
              <a:rPr lang="en-US" dirty="0" smtClean="0"/>
              <a:t>Venus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trial that all the others trials are compared to (or the baseline); in the Myth Busters episode this was the car’s fuel economy without drafting behind a semi</a:t>
            </a:r>
          </a:p>
          <a:p>
            <a:r>
              <a:rPr lang="en-US" dirty="0" smtClean="0"/>
              <a:t>Control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4050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four planets of our solar system; made up of mostly solid rock</a:t>
            </a:r>
          </a:p>
          <a:p>
            <a:r>
              <a:rPr lang="en-US" dirty="0" smtClean="0"/>
              <a:t>Terrestrial planets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outer four planets of our solar system that have massive gaseous atmospheres; made up of mostly hydrogen and helium</a:t>
            </a:r>
          </a:p>
          <a:p>
            <a:r>
              <a:rPr lang="en-US" dirty="0" smtClean="0"/>
              <a:t>Gas giants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ring of rocky material located between Mars and Jupiter; separates the inner and outer planets</a:t>
            </a:r>
          </a:p>
          <a:p>
            <a:r>
              <a:rPr lang="en-US" dirty="0" smtClean="0"/>
              <a:t>Asteroid belt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ring of rocky and icy material located outside the orbit of Neptune</a:t>
            </a:r>
          </a:p>
          <a:p>
            <a:r>
              <a:rPr lang="en-US" dirty="0" err="1" smtClean="0"/>
              <a:t>Kuiper</a:t>
            </a:r>
            <a:r>
              <a:rPr lang="en-US" dirty="0" smtClean="0"/>
              <a:t> Belt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rocky, icy body with a very eccentric orbit and a tail; its tail always points away from the Sun because of solar wind</a:t>
            </a:r>
          </a:p>
          <a:p>
            <a:r>
              <a:rPr lang="en-US" dirty="0" smtClean="0"/>
              <a:t>Comet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rocky object that burns up in the Earth’s atmosphere; also called a shooting star</a:t>
            </a:r>
          </a:p>
          <a:p>
            <a:r>
              <a:rPr lang="en-US" dirty="0" smtClean="0"/>
              <a:t>Meteor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meteor that reaches and strikes Earth’s surface; usually very small but can be large; leading theory for why the dinosaurs went extinct 65 million years ago</a:t>
            </a:r>
          </a:p>
          <a:p>
            <a:r>
              <a:rPr lang="en-US" dirty="0" smtClean="0"/>
              <a:t>Meteorite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Caused by Earth’s tilt of 23.5</a:t>
            </a:r>
            <a:r>
              <a:rPr lang="en-US" baseline="30000" dirty="0" smtClean="0"/>
              <a:t>o</a:t>
            </a:r>
            <a:r>
              <a:rPr lang="en-US" dirty="0" smtClean="0"/>
              <a:t> </a:t>
            </a:r>
          </a:p>
          <a:p>
            <a:r>
              <a:rPr lang="en-US" dirty="0" smtClean="0"/>
              <a:t>Seasons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Earth is tilted as far north or south as possible; marks the first day of summer and winter; around June 21</a:t>
            </a:r>
            <a:r>
              <a:rPr lang="en-US" baseline="30000" dirty="0" smtClean="0"/>
              <a:t>st</a:t>
            </a:r>
            <a:r>
              <a:rPr lang="en-US" dirty="0" smtClean="0"/>
              <a:t> and December 21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</a:p>
          <a:p>
            <a:r>
              <a:rPr lang="en-US" dirty="0" smtClean="0"/>
              <a:t>Solstice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sun is over the celestial equator; marks the first day of spring and fall; around March 21</a:t>
            </a:r>
            <a:r>
              <a:rPr lang="en-US" baseline="30000" dirty="0" smtClean="0"/>
              <a:t>st</a:t>
            </a:r>
            <a:r>
              <a:rPr lang="en-US" dirty="0" smtClean="0"/>
              <a:t> and September 21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</a:p>
          <a:p>
            <a:r>
              <a:rPr lang="en-US" dirty="0" smtClean="0"/>
              <a:t>Equinox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variable that is controlled or manipulated in an experiment; in the Myth Busters episode this was the distance the car was behind the semi</a:t>
            </a:r>
          </a:p>
          <a:p>
            <a:r>
              <a:rPr lang="en-US" dirty="0" smtClean="0"/>
              <a:t>Independent variable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1369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of tide that occurs twice a month during full and new moons when the Sun, moon, and Earth are aligned; responsible for a very large tidal range </a:t>
            </a:r>
          </a:p>
          <a:p>
            <a:r>
              <a:rPr lang="en-US" dirty="0" smtClean="0"/>
              <a:t>Spring tide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of tide that occurs twice a month during 1</a:t>
            </a:r>
            <a:r>
              <a:rPr lang="en-US" baseline="30000" dirty="0" smtClean="0"/>
              <a:t>st</a:t>
            </a:r>
            <a:r>
              <a:rPr lang="en-US" dirty="0" smtClean="0"/>
              <a:t> quarter and 3</a:t>
            </a:r>
            <a:r>
              <a:rPr lang="en-US" baseline="30000" dirty="0" smtClean="0"/>
              <a:t>rd</a:t>
            </a:r>
            <a:r>
              <a:rPr lang="en-US" dirty="0" smtClean="0"/>
              <a:t> quarter moons; the Sun and moon pull at a right angle relative to Earth, partially cancelling each other’s pulls; responsible for a very small tidal range  </a:t>
            </a:r>
          </a:p>
          <a:p>
            <a:r>
              <a:rPr lang="en-US" dirty="0" smtClean="0"/>
              <a:t>Neap tide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moon casts a shadow on the Earth and our view of the Sun is blocked; can happen when there is a new moon; the corona of the Sun can be seen</a:t>
            </a:r>
          </a:p>
          <a:p>
            <a:r>
              <a:rPr lang="en-US" dirty="0" smtClean="0"/>
              <a:t>Solar eclipse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Earth casts a shadow on a full moon; the moon appears blood red</a:t>
            </a:r>
          </a:p>
          <a:p>
            <a:r>
              <a:rPr lang="en-US" dirty="0" smtClean="0"/>
              <a:t>Lunar eclipse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center of the Earth or Sun (and other planets and stars) where pressure and temperature are highest; nuclear fusion occurs here in stars</a:t>
            </a:r>
          </a:p>
          <a:p>
            <a:r>
              <a:rPr lang="en-US" dirty="0" smtClean="0"/>
              <a:t>Core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lighter elements combine to form larger elements; hydrogen combines to form helium in the core of stars</a:t>
            </a:r>
          </a:p>
          <a:p>
            <a:r>
              <a:rPr lang="en-US" dirty="0" smtClean="0"/>
              <a:t>Fusion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surface of the Sun; the part of the Sun that we see </a:t>
            </a:r>
          </a:p>
          <a:p>
            <a:r>
              <a:rPr lang="en-US" dirty="0" smtClean="0"/>
              <a:t>Photosphere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outermost layer of the Sun that can be seen during a total solar eclipse</a:t>
            </a:r>
          </a:p>
          <a:p>
            <a:r>
              <a:rPr lang="en-US" dirty="0" smtClean="0"/>
              <a:t>Corona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Dark spots on the photosphere of the Sun; relatively cooler than the rest of the photosphere; 11-year cycle where more of these appear due to Sun’s magnetic field being stronger </a:t>
            </a:r>
          </a:p>
          <a:p>
            <a:r>
              <a:rPr lang="en-US" dirty="0" smtClean="0"/>
              <a:t>Sunspots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Charged particles (or ions) leaving the surface of the sun; causes the tail of a comet to point away from the sun; also responsible for auroras</a:t>
            </a:r>
          </a:p>
          <a:p>
            <a:r>
              <a:rPr lang="en-US" dirty="0" smtClean="0"/>
              <a:t>Solar wind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Introduction to Earth Science Unit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variable that changes as the independent variable changes; in the Myth Busters episode it was the fuel economy (or mpg) of the car while drafting behind the semi</a:t>
            </a:r>
          </a:p>
          <a:p>
            <a:r>
              <a:rPr lang="en-US" dirty="0" smtClean="0"/>
              <a:t>Dependent variable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08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Theory that says that the Sun, planets, and everything else in our solar system formed from one cloud of gas and dust about 4.6 billion years ago</a:t>
            </a:r>
          </a:p>
          <a:p>
            <a:r>
              <a:rPr lang="en-US" dirty="0" smtClean="0"/>
              <a:t>Solar nebula theory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Theory that states that everything in our Universe started out at a single point about 14 billion years ago; event would have been similar to a massive supernova; evidence for this theory is a red shift in stars and galaxies and cosmic background radiation (or leftover debris from the explosion)</a:t>
            </a:r>
          </a:p>
          <a:p>
            <a:r>
              <a:rPr lang="en-US" dirty="0" smtClean="0"/>
              <a:t>Big Bang Theory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apparent shortening or stretching of a wave that occurs as a star travels towards (blue shift) or away from (red shift) Earth</a:t>
            </a:r>
          </a:p>
          <a:p>
            <a:r>
              <a:rPr lang="en-US" dirty="0" smtClean="0"/>
              <a:t>Doppler effect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apparent stretching of the wavelength of light as a star (or galaxy) travels away from Earth; tells us that the Universe is expanding; used as evidence for the Big Bang Theory</a:t>
            </a:r>
          </a:p>
          <a:p>
            <a:r>
              <a:rPr lang="en-US" dirty="0" smtClean="0"/>
              <a:t>Red shift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apparent shift in a star’s position as the Earth revolves around the Sun; the more the star appears to shift, the closer it is to Earth; can be used to determine a star’s distance from Earth</a:t>
            </a:r>
          </a:p>
          <a:p>
            <a:r>
              <a:rPr lang="en-US" dirty="0" smtClean="0"/>
              <a:t>Parallax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actual brightness of a star; also called a star’s luminosity; Sun’s is average</a:t>
            </a:r>
          </a:p>
          <a:p>
            <a:r>
              <a:rPr lang="en-US" dirty="0" smtClean="0"/>
              <a:t>Absolute magnitude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bright a star appears from Earth; depends on the star’s absolute magnitude and its distance from Earth; Sun’s is the brightest  because it is so much closer than any other star</a:t>
            </a:r>
          </a:p>
          <a:p>
            <a:r>
              <a:rPr lang="en-US" dirty="0" smtClean="0"/>
              <a:t>Apparent magnitude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cloud of gas and dust; all stars start out as this</a:t>
            </a:r>
          </a:p>
          <a:p>
            <a:r>
              <a:rPr lang="en-US" dirty="0" smtClean="0"/>
              <a:t>Nebula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concentrated disk of matter that forms when gravity pulls a nebula together; can turn into a main sequence star if it gets hot enough for fusion to begin</a:t>
            </a:r>
          </a:p>
          <a:p>
            <a:r>
              <a:rPr lang="en-US" dirty="0" err="1" smtClean="0"/>
              <a:t>Protostar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 that forms once nuclear fusion begins in the core; located in a diagonal band on the H-R Diagram; can be red, yellow, orange, white, or blue; red stars are cooler and burn longer than blue stars</a:t>
            </a:r>
          </a:p>
          <a:p>
            <a:r>
              <a:rPr lang="en-US" dirty="0" smtClean="0"/>
              <a:t>Main sequence star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Earth’s Resources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Large, cool star that stars the size of our Sun become after the main sequence stage</a:t>
            </a:r>
          </a:p>
          <a:p>
            <a:r>
              <a:rPr lang="en-US" dirty="0" smtClean="0"/>
              <a:t>Red giant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small, yet hot, star; the leftover core of a star; form after the red giant stage; our Sun will eventually become one of these  </a:t>
            </a:r>
          </a:p>
          <a:p>
            <a:r>
              <a:rPr lang="en-US" dirty="0" smtClean="0"/>
              <a:t>White dwarf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white dwarf that has cooled down and no longer gives off any light; our Sun, and other small stars, will end its life as one of these</a:t>
            </a:r>
          </a:p>
          <a:p>
            <a:r>
              <a:rPr lang="en-US" dirty="0" smtClean="0"/>
              <a:t>Black dwarf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very large but relatively cool star; larger than a red giant; blue main sequence stars will eventually swell to form this </a:t>
            </a:r>
          </a:p>
          <a:p>
            <a:r>
              <a:rPr lang="en-US" dirty="0" smtClean="0"/>
              <a:t>Red supergiant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large explosion in space; occurs during the collapse of a red supergiant </a:t>
            </a:r>
          </a:p>
          <a:p>
            <a:r>
              <a:rPr lang="en-US" dirty="0" smtClean="0"/>
              <a:t>Supernova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very dense star that forms when gravity collapses on a red supergiant and smashes the matter into neutrons</a:t>
            </a:r>
          </a:p>
          <a:p>
            <a:r>
              <a:rPr lang="en-US" dirty="0" smtClean="0"/>
              <a:t>Neutron star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single point of infinite density; occurs when the largest stars in the Universe collapse; an object so dense that not even light can escape its gravity</a:t>
            </a:r>
          </a:p>
          <a:p>
            <a:r>
              <a:rPr lang="en-US" dirty="0" smtClean="0"/>
              <a:t>Black hole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diagram that plots all stars based on how bright they are (their luminosity or absolute magnitude) and how hot they are (their temperature)</a:t>
            </a:r>
          </a:p>
          <a:p>
            <a:r>
              <a:rPr lang="en-US" dirty="0" err="1" smtClean="0"/>
              <a:t>Hertzsprung</a:t>
            </a:r>
            <a:r>
              <a:rPr lang="en-US" dirty="0" smtClean="0"/>
              <a:t>-Russell (H-R) Diagram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collection of billions of stars; there are at least a billion of these scattered across the Universe; the 3 types are spiral, elliptical, and irregular </a:t>
            </a:r>
          </a:p>
          <a:p>
            <a:r>
              <a:rPr lang="en-US" dirty="0" smtClean="0"/>
              <a:t>Galaxy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located in one of the arms of this galaxy; it is a spiral galaxy; a black hole may be located at its center; made up of 100 billion stars</a:t>
            </a:r>
          </a:p>
          <a:p>
            <a:r>
              <a:rPr lang="en-US" dirty="0" smtClean="0"/>
              <a:t>Milky Way Galaxy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subatomic particle with a positive charge; located in the nucleus of an atom</a:t>
            </a:r>
          </a:p>
          <a:p>
            <a:r>
              <a:rPr lang="en-US" dirty="0" smtClean="0"/>
              <a:t>Proton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you are going to do to the SOL</a:t>
            </a:r>
          </a:p>
          <a:p>
            <a:r>
              <a:rPr lang="en-US" dirty="0" smtClean="0"/>
              <a:t>Dominate!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subatomic particle with no charge; located in the nucleus of an atom</a:t>
            </a:r>
          </a:p>
          <a:p>
            <a:r>
              <a:rPr lang="en-US" dirty="0" smtClean="0"/>
              <a:t>Neutron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subatomic particle with a negative charge; located in the electron cloud of an atom</a:t>
            </a:r>
          </a:p>
          <a:p>
            <a:r>
              <a:rPr lang="en-US" dirty="0" smtClean="0"/>
              <a:t>Electron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atom that gains or loses one or more electrons and has a charge</a:t>
            </a:r>
          </a:p>
          <a:p>
            <a:r>
              <a:rPr lang="en-US" dirty="0" smtClean="0"/>
              <a:t>Ion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atom with a different number of neutrons than atoms of the same element; example is carbon-14 (has 2 more neutrons than carbon-12)</a:t>
            </a:r>
          </a:p>
          <a:p>
            <a:r>
              <a:rPr lang="en-US" dirty="0" smtClean="0"/>
              <a:t>Isotope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object that is inorganic and naturally occurring; also contains crystals and has a consistent internal composition </a:t>
            </a:r>
          </a:p>
          <a:p>
            <a:r>
              <a:rPr lang="en-US" dirty="0" smtClean="0"/>
              <a:t>Mineral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most common silicate minerals that comes in many different colors; used to make glass</a:t>
            </a:r>
          </a:p>
          <a:p>
            <a:r>
              <a:rPr lang="en-US" dirty="0" smtClean="0"/>
              <a:t>Quartz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mineral that effervesces, or bubbles, in acid; the mineral that makes up limestone</a:t>
            </a:r>
          </a:p>
          <a:p>
            <a:r>
              <a:rPr lang="en-US" dirty="0" smtClean="0"/>
              <a:t>Calcite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outermost surface of the Earth; the 2 types are continental and oceanic</a:t>
            </a:r>
          </a:p>
          <a:p>
            <a:r>
              <a:rPr lang="en-US" dirty="0" smtClean="0"/>
              <a:t>Crust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name given to minerals that have basal cleavage (meaning they split into sheets); includes </a:t>
            </a:r>
            <a:r>
              <a:rPr lang="en-US" dirty="0" err="1" smtClean="0"/>
              <a:t>biotite</a:t>
            </a:r>
            <a:r>
              <a:rPr lang="en-US" dirty="0" smtClean="0"/>
              <a:t> and muscovite</a:t>
            </a:r>
          </a:p>
          <a:p>
            <a:r>
              <a:rPr lang="en-US" dirty="0" smtClean="0"/>
              <a:t>Mica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2585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property in which a mineral bubbles in acid; responsible for the formation of caves and sinkholes</a:t>
            </a:r>
          </a:p>
          <a:p>
            <a:r>
              <a:rPr lang="en-US" dirty="0" smtClean="0"/>
              <a:t>Effervescence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way a mineral reflects light; examples include metallic and glassy</a:t>
            </a:r>
          </a:p>
          <a:p>
            <a:r>
              <a:rPr lang="en-US" dirty="0" smtClean="0"/>
              <a:t>Luster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mineral breaks into flat planes; </a:t>
            </a:r>
            <a:r>
              <a:rPr lang="en-US" dirty="0" err="1" smtClean="0"/>
              <a:t>biotite</a:t>
            </a:r>
            <a:r>
              <a:rPr lang="en-US" dirty="0" smtClean="0"/>
              <a:t> and muscovite exhibit this property </a:t>
            </a:r>
          </a:p>
          <a:p>
            <a:r>
              <a:rPr lang="en-US" dirty="0" smtClean="0"/>
              <a:t>Cleavage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mineral breaks unevenly; quartz exhibits this property </a:t>
            </a:r>
          </a:p>
          <a:p>
            <a:r>
              <a:rPr lang="en-US" dirty="0" smtClean="0"/>
              <a:t>Fracture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mineral glows under ultraviolet (UV) light; fluorite exhibits this property</a:t>
            </a:r>
          </a:p>
          <a:p>
            <a:r>
              <a:rPr lang="en-US" dirty="0" smtClean="0"/>
              <a:t>Fluorescence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Mineral property involving a scratch test; scale of 1-10 with talc being a 1 and diamond being a 10</a:t>
            </a:r>
          </a:p>
          <a:p>
            <a:r>
              <a:rPr lang="en-US" dirty="0" smtClean="0"/>
              <a:t>Hardness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powdered form of a mineral; pyrite, or fool’s gold, exhibits this property</a:t>
            </a:r>
          </a:p>
          <a:p>
            <a:r>
              <a:rPr lang="en-US" dirty="0" smtClean="0"/>
              <a:t>Streak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by which rocks change from one type of rock to another</a:t>
            </a:r>
          </a:p>
          <a:p>
            <a:r>
              <a:rPr lang="en-US" dirty="0" smtClean="0"/>
              <a:t>Rock Cycle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Rock formed by the cooling and crystallizing of magma/lava; examples include granite, basalt, pumice, and obsidian </a:t>
            </a:r>
          </a:p>
          <a:p>
            <a:r>
              <a:rPr lang="en-US" dirty="0" smtClean="0"/>
              <a:t>Igneous Rock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 between the crust and core of the Earth; convection currents occur here </a:t>
            </a:r>
          </a:p>
          <a:p>
            <a:r>
              <a:rPr lang="en-US" dirty="0" smtClean="0"/>
              <a:t>Mantle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Rock formed by the compaction and cementation of sediments; examples include sandstone, shale, conglomerate, and limestone</a:t>
            </a:r>
          </a:p>
          <a:p>
            <a:r>
              <a:rPr lang="en-US" dirty="0" smtClean="0"/>
              <a:t>Sedimentary Rock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Particles formed by the weathering of rocks</a:t>
            </a:r>
          </a:p>
          <a:p>
            <a:r>
              <a:rPr lang="en-US" dirty="0" smtClean="0"/>
              <a:t>Sediments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of rock that forms when rock is changed by heat and pressure; examples include marble, quartzite, and gneiss</a:t>
            </a:r>
          </a:p>
          <a:p>
            <a:r>
              <a:rPr lang="en-US" dirty="0" smtClean="0"/>
              <a:t>Metamorphic Rock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Forms when rock melts; molten rock </a:t>
            </a:r>
          </a:p>
          <a:p>
            <a:r>
              <a:rPr lang="en-US" dirty="0" smtClean="0"/>
              <a:t>Magma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of igneous rock that forms when magma cools slowly beneath Earth’s surface; rocks have large crystals or coarse texture; example is granite</a:t>
            </a:r>
          </a:p>
          <a:p>
            <a:r>
              <a:rPr lang="en-US" dirty="0" smtClean="0"/>
              <a:t>Intrusive Igneous Rock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of igneous rock that forms when lava cools quickly at Earth’s surface; rock has small/no crystals or fine texture; examples include pumice and obsidian </a:t>
            </a:r>
          </a:p>
          <a:p>
            <a:r>
              <a:rPr lang="en-US" dirty="0" smtClean="0"/>
              <a:t>Extrusive Igneous Rock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Metamorphic rock property in which the minerals separate into bands or layers; examples include slate and gneiss</a:t>
            </a:r>
          </a:p>
          <a:p>
            <a:r>
              <a:rPr lang="en-US" dirty="0" smtClean="0"/>
              <a:t>Foliation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Metamorphic rock property in which minerals do NOT separate into bands or layers; examples include marble and quartzite</a:t>
            </a:r>
          </a:p>
          <a:p>
            <a:r>
              <a:rPr lang="en-US" dirty="0" err="1" smtClean="0"/>
              <a:t>Nonfoliated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in which sediment, such as sand, is laid down in a river, lake, or ocean</a:t>
            </a:r>
          </a:p>
          <a:p>
            <a:r>
              <a:rPr lang="en-US" dirty="0" smtClean="0"/>
              <a:t>Deposition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pore space between sediments becomes less and less</a:t>
            </a:r>
          </a:p>
          <a:p>
            <a:r>
              <a:rPr lang="en-US" dirty="0" smtClean="0"/>
              <a:t>Compaction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Center of the Earth made of iron and nickel; outer part is a liquid while the inner part is a solid </a:t>
            </a:r>
          </a:p>
          <a:p>
            <a:r>
              <a:rPr lang="en-US" dirty="0" smtClean="0"/>
              <a:t>Core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in which sediments are glued together to form a sedimentary rock</a:t>
            </a:r>
          </a:p>
          <a:p>
            <a:r>
              <a:rPr lang="en-US" dirty="0" smtClean="0"/>
              <a:t>Cementation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organic sedimentary rock formed from ancient swamps and forests</a:t>
            </a:r>
          </a:p>
          <a:p>
            <a:r>
              <a:rPr lang="en-US" dirty="0" smtClean="0"/>
              <a:t>Coal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of sedimentary rock that contains the mineral calcite; can form from the shells of marine organisms</a:t>
            </a:r>
          </a:p>
          <a:p>
            <a:r>
              <a:rPr lang="en-US" dirty="0" smtClean="0"/>
              <a:t>Limestone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very common intrusive igneous rock; commonly used for counter tops</a:t>
            </a:r>
          </a:p>
          <a:p>
            <a:r>
              <a:rPr lang="en-US" dirty="0" smtClean="0"/>
              <a:t>Granite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of sedimentary rock that is made up of fragments of other rocks; includes sandstone, conglomerate, and shale</a:t>
            </a:r>
          </a:p>
          <a:p>
            <a:r>
              <a:rPr lang="en-US" dirty="0" smtClean="0"/>
              <a:t>Clastic sedimentary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4981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type of energy that uses a dam</a:t>
            </a:r>
          </a:p>
          <a:p>
            <a:r>
              <a:rPr lang="en-US" dirty="0" smtClean="0"/>
              <a:t>Hydroelectric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8693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type of energy that uses heat within the Earth; oftentimes located near plate boundaries</a:t>
            </a:r>
          </a:p>
          <a:p>
            <a:r>
              <a:rPr lang="en-US" dirty="0" smtClean="0"/>
              <a:t>Geothermal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1004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type of energy that uses energy from the Sun </a:t>
            </a:r>
          </a:p>
          <a:p>
            <a:r>
              <a:rPr lang="en-US" dirty="0" smtClean="0"/>
              <a:t>Solar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3114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type of energy that is renewed within a human lifetime; includes solar, wind, geothermal, and hydroelectric power</a:t>
            </a:r>
          </a:p>
          <a:p>
            <a:r>
              <a:rPr lang="en-US" dirty="0" smtClean="0"/>
              <a:t>Renewable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5975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type of energy that takes a very long time to form; often uses fossil fuels such as coal, oil, and natural gas; includes nuclear power and coal burning power plants</a:t>
            </a:r>
          </a:p>
          <a:p>
            <a:r>
              <a:rPr lang="en-US" dirty="0" smtClean="0"/>
              <a:t>Nonrenewable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0257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Upper part of mantle and the crust; broken into slabs called tectonic plates</a:t>
            </a:r>
          </a:p>
          <a:p>
            <a:r>
              <a:rPr lang="en-US" dirty="0" smtClean="0"/>
              <a:t>Lithosphere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form of energy that uses radioactive isotopes such as uranium; uses the process of nuclear fission, or the splitting of a nucleus</a:t>
            </a:r>
          </a:p>
          <a:p>
            <a:r>
              <a:rPr lang="en-US" dirty="0" smtClean="0"/>
              <a:t>Nuclear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5713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renewable energy source that uses wind turbines</a:t>
            </a:r>
          </a:p>
          <a:p>
            <a:r>
              <a:rPr lang="en-US" dirty="0" smtClean="0"/>
              <a:t>Wind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9035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the Earth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 that says that older sedimentary rocks are on the bottom</a:t>
            </a:r>
          </a:p>
          <a:p>
            <a:r>
              <a:rPr lang="en-US" dirty="0" smtClean="0"/>
              <a:t>Law of superposition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 that says that a fault or igneous intrusion is younger than any layer it cuts through</a:t>
            </a:r>
          </a:p>
          <a:p>
            <a:r>
              <a:rPr lang="en-US" dirty="0" smtClean="0"/>
              <a:t>Law of cross-cutting relationships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age of an object, such as a rock layer, relative to the ages of layers around it</a:t>
            </a:r>
          </a:p>
          <a:p>
            <a:r>
              <a:rPr lang="en-US" dirty="0" smtClean="0"/>
              <a:t>Relative age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numeric age of an object, such as a rock; determined using radiometric dating </a:t>
            </a:r>
          </a:p>
          <a:p>
            <a:r>
              <a:rPr lang="en-US" dirty="0" smtClean="0"/>
              <a:t>Absolute age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remains, impression, or other evidence of an organism preserved in rock; nearly always preserved in sedimentary rock</a:t>
            </a:r>
          </a:p>
          <a:p>
            <a:r>
              <a:rPr lang="en-US" dirty="0" smtClean="0"/>
              <a:t>Fossil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4782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fossil of an organism that can be used to date rock layers;  these organisms were found all over Earth at one time but then went extinct; an example is trilobites</a:t>
            </a:r>
          </a:p>
          <a:p>
            <a:r>
              <a:rPr lang="en-US" dirty="0" smtClean="0"/>
              <a:t>Index fossil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way to determine the absolute age of rocks by comparing the amount of parent isotopes to the amount of daughter isotopes</a:t>
            </a:r>
          </a:p>
          <a:p>
            <a:r>
              <a:rPr lang="en-US" dirty="0" smtClean="0"/>
              <a:t>Radiometric dating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Plastic layer of the mantle that the lithosphere rides on; moves at the rate your fingernails grow</a:t>
            </a:r>
          </a:p>
          <a:p>
            <a:r>
              <a:rPr lang="en-US" dirty="0" err="1" smtClean="0"/>
              <a:t>Asthenosphere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type of radiometric dating that uses Carbon-14; used to date organic things, such as wooly mammoths and bones </a:t>
            </a:r>
          </a:p>
          <a:p>
            <a:r>
              <a:rPr lang="en-US" dirty="0" smtClean="0"/>
              <a:t>Carbon dating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amount of time it takes for half of the parent isotope to decay into the daughter isotope</a:t>
            </a:r>
          </a:p>
          <a:p>
            <a:r>
              <a:rPr lang="en-US" dirty="0" smtClean="0"/>
              <a:t>Half life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in which minerals in groundwater replace the organic material of an object; example is petrified wood</a:t>
            </a:r>
          </a:p>
          <a:p>
            <a:r>
              <a:rPr lang="en-US" dirty="0" err="1" smtClean="0"/>
              <a:t>Petrification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longest unit of geologic time; divided into eras</a:t>
            </a:r>
          </a:p>
          <a:p>
            <a:r>
              <a:rPr lang="en-US" dirty="0" smtClean="0"/>
              <a:t>Eon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unit of geologic time that is divided into periods; examples include Paleozoic, Mesozoic, and Cenozoic</a:t>
            </a:r>
          </a:p>
          <a:p>
            <a:r>
              <a:rPr lang="en-US" dirty="0" smtClean="0"/>
              <a:t>Era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of geologic time that is shorter than an era but longer than an epoch; examples include the Jurassic and the Quaternary</a:t>
            </a:r>
          </a:p>
          <a:p>
            <a:r>
              <a:rPr lang="en-US" dirty="0" smtClean="0"/>
              <a:t>Period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Plate Tectonics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theory that states that the supercontinent, Pangaea, split apart and the continents drifted to their current locations </a:t>
            </a:r>
          </a:p>
          <a:p>
            <a:r>
              <a:rPr lang="en-US" dirty="0" smtClean="0"/>
              <a:t>Continental drift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by which tectonic plates are pushed apart at a mid-ocean ridge</a:t>
            </a:r>
          </a:p>
          <a:p>
            <a:r>
              <a:rPr lang="en-US" dirty="0" smtClean="0"/>
              <a:t>Sea floor spreading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theory that states that large pieces of lithosphere move around on the surface of the Earth at different speeds and directions</a:t>
            </a:r>
          </a:p>
          <a:p>
            <a:r>
              <a:rPr lang="en-US" dirty="0" smtClean="0"/>
              <a:t>Plate tectonics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shape of the land </a:t>
            </a:r>
          </a:p>
          <a:p>
            <a:r>
              <a:rPr lang="en-US" dirty="0" smtClean="0"/>
              <a:t>Topography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one plate goes under another</a:t>
            </a:r>
          </a:p>
          <a:p>
            <a:r>
              <a:rPr lang="en-US" dirty="0" err="1" smtClean="0"/>
              <a:t>Subduction</a:t>
            </a:r>
            <a:r>
              <a:rPr lang="en-US" dirty="0" smtClean="0"/>
              <a:t> zone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deep hole in the ocean crust that forms at a </a:t>
            </a:r>
            <a:r>
              <a:rPr lang="en-US" dirty="0" err="1" smtClean="0"/>
              <a:t>subduction</a:t>
            </a:r>
            <a:r>
              <a:rPr lang="en-US" dirty="0" smtClean="0"/>
              <a:t> zone</a:t>
            </a:r>
          </a:p>
          <a:p>
            <a:r>
              <a:rPr lang="en-US" dirty="0" smtClean="0"/>
              <a:t>Trench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chain of volcanic islands that form above a </a:t>
            </a:r>
            <a:r>
              <a:rPr lang="en-US" dirty="0" err="1" smtClean="0"/>
              <a:t>subduction</a:t>
            </a:r>
            <a:r>
              <a:rPr lang="en-US" dirty="0" smtClean="0"/>
              <a:t> zone; examples include the Aleutian and Marianas Islands</a:t>
            </a:r>
          </a:p>
          <a:p>
            <a:r>
              <a:rPr lang="en-US" dirty="0" smtClean="0"/>
              <a:t>Island arc volcanoes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Waves generated by earthquakes</a:t>
            </a:r>
          </a:p>
          <a:p>
            <a:r>
              <a:rPr lang="en-US" dirty="0" smtClean="0"/>
              <a:t>Seismic waves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fastest moving seismic waves; also called primary waves</a:t>
            </a:r>
          </a:p>
          <a:p>
            <a:r>
              <a:rPr lang="en-US" dirty="0" smtClean="0"/>
              <a:t>P waves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second seismic wave to arrive at a seismograph station; called secondary waves</a:t>
            </a:r>
          </a:p>
          <a:p>
            <a:r>
              <a:rPr lang="en-US" dirty="0" smtClean="0"/>
              <a:t>S waves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Seismic waves that travel on the surface of the Earth </a:t>
            </a:r>
          </a:p>
          <a:p>
            <a:r>
              <a:rPr lang="en-US" dirty="0" smtClean="0"/>
              <a:t>Surface waves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point along a fault where the initial slip takes place during an earthquake</a:t>
            </a:r>
          </a:p>
          <a:p>
            <a:r>
              <a:rPr lang="en-US" dirty="0" smtClean="0"/>
              <a:t>Focus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point on Earth’s surface directly above the focus of an earthquake</a:t>
            </a:r>
          </a:p>
          <a:p>
            <a:r>
              <a:rPr lang="en-US" dirty="0" smtClean="0"/>
              <a:t>Epicenter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Plate boundary where two plates are colliding; this type of boundary was responsible for forming the Appalachian Mountains in VA</a:t>
            </a:r>
          </a:p>
          <a:p>
            <a:r>
              <a:rPr lang="en-US" dirty="0" smtClean="0"/>
              <a:t>Convergent boundary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line on a topographic map that represents a constant elevation; when they are close together it represents a steep slope </a:t>
            </a:r>
          </a:p>
          <a:p>
            <a:r>
              <a:rPr lang="en-US" dirty="0" smtClean="0"/>
              <a:t>Contour Line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Plate boundary where two plates are pulling away from each other; example is the Mid-Atlantic Ridge</a:t>
            </a:r>
          </a:p>
          <a:p>
            <a:r>
              <a:rPr lang="en-US" dirty="0" smtClean="0"/>
              <a:t>Divergent boundary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Plate boundary where two plates are sliding past each other; example is the San Andreas Fault in California</a:t>
            </a:r>
          </a:p>
          <a:p>
            <a:r>
              <a:rPr lang="en-US" dirty="0" smtClean="0"/>
              <a:t>Transform boundary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fracture in Earth’s crust where rocks slide past each other</a:t>
            </a:r>
          </a:p>
          <a:p>
            <a:r>
              <a:rPr lang="en-US" dirty="0" smtClean="0"/>
              <a:t>Fault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bend in Earth’s crust; examples include anticlines (A-shaped) and synclines (U-shaped)</a:t>
            </a:r>
          </a:p>
          <a:p>
            <a:r>
              <a:rPr lang="en-US" dirty="0" smtClean="0"/>
              <a:t>Fold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sudden return of land to its </a:t>
            </a:r>
            <a:r>
              <a:rPr lang="en-US" dirty="0" err="1" smtClean="0"/>
              <a:t>undeformed</a:t>
            </a:r>
            <a:r>
              <a:rPr lang="en-US" dirty="0" smtClean="0"/>
              <a:t> (or original) shape; happens during an earthquake</a:t>
            </a:r>
          </a:p>
          <a:p>
            <a:r>
              <a:rPr lang="en-US" dirty="0" smtClean="0"/>
              <a:t>Elastic rebound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difference in arrival time between P waves and S waves; used to determine how far away an earthquake occurred </a:t>
            </a:r>
          </a:p>
          <a:p>
            <a:r>
              <a:rPr lang="en-US" dirty="0" smtClean="0"/>
              <a:t>Lag time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Mountains formed when two continents collide; examples include Himalayas and Appalachians</a:t>
            </a:r>
          </a:p>
          <a:p>
            <a:r>
              <a:rPr lang="en-US" dirty="0" smtClean="0"/>
              <a:t>Folded mountains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spot located over a mantle plume that remains volcanically active; does not have to be near a plate boundary; example is Hawaii</a:t>
            </a:r>
          </a:p>
          <a:p>
            <a:r>
              <a:rPr lang="en-US" dirty="0" smtClean="0"/>
              <a:t>Hot spot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Super hot rock material shot out of a volcano</a:t>
            </a:r>
          </a:p>
          <a:p>
            <a:r>
              <a:rPr lang="en-US" dirty="0" err="1" smtClean="0"/>
              <a:t>Pyroclastic</a:t>
            </a:r>
            <a:r>
              <a:rPr lang="en-US" dirty="0" smtClean="0"/>
              <a:t> material 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Physiographic region of VA made up of mostly sediment; contains swamps and estuaries; flat topography</a:t>
            </a:r>
          </a:p>
          <a:p>
            <a:r>
              <a:rPr lang="en-US" dirty="0" smtClean="0"/>
              <a:t>Coastal Plain (or Tidewater)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7253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4481</Words>
  <Application>Microsoft Office PowerPoint</Application>
  <PresentationFormat>On-screen Show (4:3)</PresentationFormat>
  <Paragraphs>434</Paragraphs>
  <Slides>220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220</vt:i4>
      </vt:variant>
    </vt:vector>
  </HeadingPairs>
  <TitlesOfParts>
    <vt:vector size="221" baseType="lpstr">
      <vt:lpstr>Office Theme</vt:lpstr>
      <vt:lpstr>Earth Science SOL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Earth’s Resources Unit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History of the Earth Unit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Plate Tectonics Unit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Weathering and Erosion Unit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Oceanography Unit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Weather Unit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Astronomy Unit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Augusta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 Science SOL Review</dc:title>
  <dc:creator>ACSBAdmin</dc:creator>
  <cp:lastModifiedBy>Carrie M. Bray</cp:lastModifiedBy>
  <cp:revision>93</cp:revision>
  <dcterms:created xsi:type="dcterms:W3CDTF">2014-05-26T00:05:24Z</dcterms:created>
  <dcterms:modified xsi:type="dcterms:W3CDTF">2017-06-12T14:02:46Z</dcterms:modified>
</cp:coreProperties>
</file>