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F7D3DC-340C-4B1D-B687-7914E0A419F5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4C6496-A252-4176-B048-D223E7F04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D86C47-23FC-4DC8-92EE-C9FB66E46BCF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759EF5-8D21-48A7-A89B-139A148C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3E47-11DF-4523-A890-0441501DB0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8DDD-F7A6-4E78-BE41-D4B96F53CEDD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FDA4-E810-417B-823A-3BC37F8E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atterandchemistry/crystal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atterandchemistry/atom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atterandchemistry/mineralidentific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MINERALS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MINERALS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Get out a new piece of notebook paper and title it </a:t>
            </a:r>
            <a:r>
              <a:rPr lang="en-US" i="1" dirty="0" smtClean="0"/>
              <a:t>MINERALS.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YOU WILL WRITE </a:t>
            </a:r>
            <a:r>
              <a:rPr lang="en-US" b="1" u="sng" dirty="0" smtClean="0">
                <a:solidFill>
                  <a:srgbClr val="FF0000"/>
                </a:solidFill>
              </a:rPr>
              <a:t>EVERYTHING</a:t>
            </a:r>
            <a:r>
              <a:rPr lang="en-US" b="1" dirty="0" smtClean="0">
                <a:solidFill>
                  <a:srgbClr val="FF0000"/>
                </a:solidFill>
              </a:rPr>
              <a:t> FROM THIS POINT ON SO DON’T ASK </a:t>
            </a:r>
            <a:r>
              <a:rPr lang="en-US" b="1" dirty="0" smtClean="0">
                <a:solidFill>
                  <a:srgbClr val="FF0000"/>
                </a:solidFill>
              </a:rPr>
              <a:t>IF YOU HAVE TO WRITE SOMETHING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minerals made of?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Minerals are made of crystals!</a:t>
            </a:r>
          </a:p>
          <a:p>
            <a:r>
              <a:rPr lang="en-US" b="1" u="sng" dirty="0" smtClean="0"/>
              <a:t>Crystal</a:t>
            </a:r>
            <a:r>
              <a:rPr lang="en-US" dirty="0" smtClean="0"/>
              <a:t> – regular geometric solid with smooth surfaces called crystal faces. (</a:t>
            </a:r>
            <a:r>
              <a:rPr lang="en-US" i="1" dirty="0" smtClean="0"/>
              <a:t>atoms arranged in a pattern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crystal structure will affect the minerals solid form, cleavage, hardness, and density.</a:t>
            </a:r>
          </a:p>
          <a:p>
            <a:r>
              <a:rPr lang="en-US" dirty="0" err="1" smtClean="0">
                <a:hlinkClick r:id="rId2"/>
              </a:rPr>
              <a:t>Brainpop</a:t>
            </a:r>
            <a:r>
              <a:rPr lang="en-US" dirty="0" smtClean="0">
                <a:hlinkClick r:id="rId2"/>
              </a:rPr>
              <a:t> video: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are minerals formed?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agma rises, cools, atoms move close together, and form compounds.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Pressure on minerals is so great, change without melting, then form new minerals.</a:t>
            </a:r>
          </a:p>
        </p:txBody>
      </p:sp>
    </p:spTree>
    <p:extLst>
      <p:ext uri="{BB962C8B-B14F-4D97-AF65-F5344CB8AC3E}">
        <p14:creationId xmlns:p14="http://schemas.microsoft.com/office/powerpoint/2010/main" val="44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do we identify minerals?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looking at their properties: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/>
              <a:t>Now you are going to switch over to writing </a:t>
            </a:r>
            <a:r>
              <a:rPr lang="en-US" i="1" dirty="0"/>
              <a:t>o</a:t>
            </a:r>
            <a:r>
              <a:rPr lang="en-US" i="1" dirty="0" smtClean="0"/>
              <a:t>n </a:t>
            </a:r>
            <a:r>
              <a:rPr lang="en-US" i="1" dirty="0" smtClean="0"/>
              <a:t>your foldable that you cut out THURSDAY! You will glue your foldable into your notebook)</a:t>
            </a:r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951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Color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minerals have distinct colors to help identify them.  BUT it is the </a:t>
            </a:r>
            <a:r>
              <a:rPr lang="en-US" b="1" u="sng" dirty="0" smtClean="0">
                <a:solidFill>
                  <a:schemeClr val="accent2"/>
                </a:solidFill>
              </a:rPr>
              <a:t>LEAST</a:t>
            </a:r>
            <a:r>
              <a:rPr lang="en-US" dirty="0" smtClean="0"/>
              <a:t> useful property.</a:t>
            </a:r>
          </a:p>
          <a:p>
            <a:pPr lvl="1"/>
            <a:r>
              <a:rPr lang="en-US" dirty="0" smtClean="0"/>
              <a:t>Ex. Sulfur - yellow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Mineral, many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2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12526" y="-39665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20th Century Fon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20th Century Font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0" name="Picture 2" descr="Image result for one mineral many col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35165" r="27702" b="19281"/>
          <a:stretch/>
        </p:blipFill>
        <p:spPr bwMode="auto">
          <a:xfrm>
            <a:off x="1431197" y="1447800"/>
            <a:ext cx="6306657" cy="481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Mineral, same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any minerals one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Streak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 of the minerals </a:t>
            </a:r>
            <a:r>
              <a:rPr lang="en-US" b="1" u="sng" dirty="0" smtClean="0">
                <a:solidFill>
                  <a:srgbClr val="FF0000"/>
                </a:solidFill>
              </a:rPr>
              <a:t>POWDER</a:t>
            </a:r>
            <a:r>
              <a:rPr lang="en-US" dirty="0" smtClean="0"/>
              <a:t>.  </a:t>
            </a:r>
            <a:r>
              <a:rPr lang="en-US" dirty="0" smtClean="0"/>
              <a:t>Tested </a:t>
            </a:r>
            <a:r>
              <a:rPr lang="en-US" dirty="0" smtClean="0"/>
              <a:t>by rubbing the mineral on an unglazed white or black ceramic tile, called a streak plate.</a:t>
            </a:r>
          </a:p>
          <a:p>
            <a:pPr lvl="1"/>
            <a:r>
              <a:rPr lang="en-US" dirty="0" smtClean="0"/>
              <a:t>Ex. Pyrite (gold color) but it has a black/green streak.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streak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19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reak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4986"/>
            <a:ext cx="46863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ga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4691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Luster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way </a:t>
            </a:r>
            <a:r>
              <a:rPr lang="en-US" u="sng" dirty="0" smtClean="0">
                <a:solidFill>
                  <a:srgbClr val="00B0F0"/>
                </a:solidFill>
              </a:rPr>
              <a:t>light</a:t>
            </a:r>
            <a:r>
              <a:rPr lang="en-US" dirty="0" smtClean="0"/>
              <a:t> is reflected off the surface of the mineral.</a:t>
            </a:r>
          </a:p>
          <a:p>
            <a:pPr lvl="1"/>
            <a:r>
              <a:rPr lang="en-US" u="sng" dirty="0" smtClean="0"/>
              <a:t>Metallic</a:t>
            </a:r>
            <a:r>
              <a:rPr lang="en-US" dirty="0" smtClean="0"/>
              <a:t> – shines like polished metal.</a:t>
            </a:r>
          </a:p>
          <a:p>
            <a:pPr lvl="1"/>
            <a:r>
              <a:rPr lang="en-US" u="sng" dirty="0" smtClean="0"/>
              <a:t>Non-metallic</a:t>
            </a:r>
            <a:r>
              <a:rPr lang="en-US" dirty="0" smtClean="0"/>
              <a:t> – shines like glass, pearly, diamond, or can be greasy, oily, dull, or earthy.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Ex: Galena</a:t>
            </a:r>
          </a:p>
          <a:p>
            <a:pPr lvl="1"/>
            <a:endParaRPr lang="en-US" dirty="0"/>
          </a:p>
        </p:txBody>
      </p:sp>
      <p:sp>
        <p:nvSpPr>
          <p:cNvPr id="4" name="AutoShape 2" descr="Image result for gal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ale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The Chemistry of Minerals Notes</a:t>
            </a:r>
            <a:endParaRPr lang="en-US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24594" r="17756" b="18209"/>
          <a:stretch/>
        </p:blipFill>
        <p:spPr bwMode="auto">
          <a:xfrm>
            <a:off x="301048" y="340447"/>
            <a:ext cx="8558949" cy="59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4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csmres.jmu.edu/geollab/Fichter/Minerals/images/lust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378"/>
          <a:stretch/>
        </p:blipFill>
        <p:spPr bwMode="auto">
          <a:xfrm>
            <a:off x="609600" y="1600200"/>
            <a:ext cx="80785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smres.jmu.edu/geollab/Fichter/Minerals/images/lust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0"/>
          <a:stretch/>
        </p:blipFill>
        <p:spPr bwMode="auto">
          <a:xfrm>
            <a:off x="1752600" y="1676400"/>
            <a:ext cx="5638800" cy="48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Hardness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ability of the mineral to resist </a:t>
            </a:r>
            <a:r>
              <a:rPr lang="en-US" b="1" u="sng" dirty="0" smtClean="0"/>
              <a:t>scratching</a:t>
            </a:r>
            <a:r>
              <a:rPr lang="en-US" dirty="0" smtClean="0"/>
              <a:t>.  </a:t>
            </a:r>
            <a:r>
              <a:rPr lang="en-US" dirty="0" err="1" smtClean="0"/>
              <a:t>Mohs</a:t>
            </a:r>
            <a:r>
              <a:rPr lang="en-US" dirty="0" smtClean="0"/>
              <a:t> Scale of Hardness is the scale used to determine the hardness of a mineral.</a:t>
            </a:r>
          </a:p>
          <a:p>
            <a:pPr lvl="1"/>
            <a:r>
              <a:rPr lang="en-US" dirty="0" smtClean="0"/>
              <a:t>Ex Talc: softest &amp; Diamond: hardest</a:t>
            </a:r>
            <a:endParaRPr lang="en-US" dirty="0"/>
          </a:p>
        </p:txBody>
      </p:sp>
      <p:pic>
        <p:nvPicPr>
          <p:cNvPr id="2050" name="Picture 2" descr="Image result for unrefined diamo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8271" r="10679" b="11948"/>
          <a:stretch/>
        </p:blipFill>
        <p:spPr bwMode="auto">
          <a:xfrm>
            <a:off x="5715000" y="4343400"/>
            <a:ext cx="2770909" cy="22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mohs scale of hard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"/>
            <a:ext cx="9109075" cy="634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mohs scale of har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399"/>
            <a:ext cx="3429000" cy="66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Density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D=mass/volume</a:t>
            </a:r>
          </a:p>
          <a:p>
            <a:r>
              <a:rPr lang="en-US" dirty="0" smtClean="0"/>
              <a:t>Each mineral has its own characteristic density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557204" cy="4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Cleavage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a mineral to break along definite planes or directions.  (Breaks into sheets or nice even shapes)</a:t>
            </a:r>
          </a:p>
          <a:p>
            <a:pPr lvl="1"/>
            <a:r>
              <a:rPr lang="en-US" dirty="0" smtClean="0"/>
              <a:t>Ex: halite breaks into cubes</a:t>
            </a:r>
          </a:p>
          <a:p>
            <a:pPr lvl="1"/>
            <a:r>
              <a:rPr lang="en-US" dirty="0" smtClean="0"/>
              <a:t>Ex: mica splits into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mineral cleav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ineral cleav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Image result for mineral cleav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67000"/>
            <a:ext cx="42433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mineral cleav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first!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r>
              <a:rPr lang="en-US" dirty="0" smtClean="0">
                <a:hlinkClick r:id="rId2"/>
              </a:rPr>
              <a:t> video: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0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Fracture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mineral breaks in no specific plane or direction.  Rough/uneven edges</a:t>
            </a:r>
          </a:p>
          <a:p>
            <a:pPr lvl="1"/>
            <a:r>
              <a:rPr lang="en-US" dirty="0" smtClean="0"/>
              <a:t>Ex: Quartz</a:t>
            </a:r>
            <a:endParaRPr lang="en-US" dirty="0"/>
          </a:p>
        </p:txBody>
      </p:sp>
      <p:pic>
        <p:nvPicPr>
          <p:cNvPr id="17410" name="Picture 2" descr="Image result for mineral fr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352800"/>
            <a:ext cx="4495800" cy="29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mineral 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1105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Specific Gravity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Comparing the ratio of a minerals mass in air to the minerals mass in water.  This tells you how many times denser the mineral is than water.</a:t>
            </a:r>
            <a:endParaRPr lang="en-US" dirty="0"/>
          </a:p>
        </p:txBody>
      </p:sp>
      <p:sp>
        <p:nvSpPr>
          <p:cNvPr id="4" name="AutoShape 2" descr="Image result for specific gra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pecific grav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pecific grav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Image result for specific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0194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Special Properties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Fluorescence</a:t>
            </a:r>
            <a:r>
              <a:rPr lang="en-US" dirty="0" smtClean="0"/>
              <a:t> – appears to glow under UV light</a:t>
            </a:r>
          </a:p>
          <a:p>
            <a:pPr lvl="1"/>
            <a:r>
              <a:rPr lang="en-US" dirty="0" smtClean="0"/>
              <a:t>Ex: fluorite</a:t>
            </a:r>
          </a:p>
          <a:p>
            <a:r>
              <a:rPr lang="en-US" u="sng" dirty="0" smtClean="0"/>
              <a:t>Taste</a:t>
            </a:r>
            <a:r>
              <a:rPr lang="en-US" dirty="0" smtClean="0"/>
              <a:t> – ex: halite (salt)</a:t>
            </a:r>
          </a:p>
          <a:p>
            <a:r>
              <a:rPr lang="en-US" u="sng" dirty="0" smtClean="0"/>
              <a:t>Magnetism</a:t>
            </a:r>
            <a:r>
              <a:rPr lang="en-US" dirty="0" smtClean="0"/>
              <a:t> – mineral is magnetic</a:t>
            </a:r>
          </a:p>
          <a:p>
            <a:pPr lvl="1"/>
            <a:r>
              <a:rPr lang="en-US" dirty="0" smtClean="0"/>
              <a:t>(ex: magnetite)</a:t>
            </a:r>
          </a:p>
          <a:p>
            <a:r>
              <a:rPr lang="en-US" u="sng" dirty="0" smtClean="0"/>
              <a:t>Radioactive</a:t>
            </a:r>
            <a:r>
              <a:rPr lang="en-US" dirty="0" smtClean="0"/>
              <a:t> – emit subatomic particles, can be detected by a </a:t>
            </a:r>
            <a:r>
              <a:rPr lang="en-US" dirty="0"/>
              <a:t>G</a:t>
            </a:r>
            <a:r>
              <a:rPr lang="en-US" dirty="0" smtClean="0"/>
              <a:t>eiger counter.</a:t>
            </a:r>
          </a:p>
          <a:p>
            <a:r>
              <a:rPr lang="en-US" u="sng" dirty="0" smtClean="0"/>
              <a:t>Acid Test</a:t>
            </a:r>
            <a:r>
              <a:rPr lang="en-US" dirty="0" smtClean="0"/>
              <a:t> – mineral is exposed to acid, </a:t>
            </a:r>
            <a:r>
              <a:rPr lang="en-US" dirty="0" smtClean="0"/>
              <a:t>CO₂ </a:t>
            </a:r>
            <a:r>
              <a:rPr lang="en-US" dirty="0" smtClean="0"/>
              <a:t>bubbles are released, appear to fizz</a:t>
            </a:r>
          </a:p>
          <a:p>
            <a:pPr lvl="1"/>
            <a:r>
              <a:rPr lang="en-US" dirty="0" smtClean="0"/>
              <a:t>(Ex: calcite)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fluorescent min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4507"/>
            <a:ext cx="7162800" cy="53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r>
              <a:rPr lang="en-US" dirty="0" smtClean="0">
                <a:hlinkClick r:id="rId2"/>
              </a:rPr>
              <a:t>: Mineral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6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l">
              <a:buFont typeface="+mj-lt"/>
              <a:buAutoNum type="romanUcPeriod"/>
            </a:pPr>
            <a:r>
              <a:rPr lang="en-US" dirty="0" smtClean="0"/>
              <a:t>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lphaUcPeriod"/>
            </a:pPr>
            <a:r>
              <a:rPr lang="en-US" dirty="0" smtClean="0"/>
              <a:t>Matter is </a:t>
            </a:r>
            <a:r>
              <a:rPr lang="en-US" u="sng" dirty="0" smtClean="0">
                <a:solidFill>
                  <a:srgbClr val="FF0000"/>
                </a:solidFill>
              </a:rPr>
              <a:t>anything that has mass and volume (takes up space)</a:t>
            </a:r>
          </a:p>
        </p:txBody>
      </p:sp>
    </p:spTree>
    <p:extLst>
      <p:ext uri="{BB962C8B-B14F-4D97-AF65-F5344CB8AC3E}">
        <p14:creationId xmlns:p14="http://schemas.microsoft.com/office/powerpoint/2010/main" val="270477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lphaUcPeriod" startAt="2"/>
            </a:pPr>
            <a:r>
              <a:rPr lang="en-US" dirty="0" smtClean="0"/>
              <a:t>Elements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is a substance that cannot be broken down into simpler substances by ordinary chemical means.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Examples: </a:t>
            </a:r>
            <a:r>
              <a:rPr lang="en-US" u="sng" dirty="0" smtClean="0">
                <a:solidFill>
                  <a:srgbClr val="FF0000"/>
                </a:solidFill>
              </a:rPr>
              <a:t>Hydrogen (H), Carbon (C), Oxygen (O), Iron (Fe)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Symbols: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dirty="0" smtClean="0"/>
              <a:t> 1 or 2 letters (1</a:t>
            </a:r>
            <a:r>
              <a:rPr lang="en-US" baseline="30000" dirty="0" smtClean="0"/>
              <a:t>st</a:t>
            </a:r>
            <a:r>
              <a:rPr lang="en-US" dirty="0" smtClean="0"/>
              <a:t> is capital)</a:t>
            </a:r>
          </a:p>
          <a:p>
            <a:pPr marL="1257300" lvl="2" indent="-457200">
              <a:buFont typeface="+mj-lt"/>
              <a:buAutoNum type="alphaLcPeriod"/>
            </a:pPr>
            <a:r>
              <a:rPr lang="en-US" dirty="0" smtClean="0"/>
              <a:t>Comes from first letters of name (may be Latin or Greek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3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dirty="0" smtClean="0"/>
              <a:t>Atoms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An ATOM is a </a:t>
            </a:r>
            <a:r>
              <a:rPr lang="en-US" u="sng" dirty="0" smtClean="0">
                <a:solidFill>
                  <a:srgbClr val="FF0000"/>
                </a:solidFill>
              </a:rPr>
              <a:t>basic unit of an element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Structure: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Inside the nucleus: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b="1" dirty="0" smtClean="0"/>
              <a:t>PROTON</a:t>
            </a:r>
            <a:r>
              <a:rPr lang="en-US" dirty="0" smtClean="0"/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charge)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b="1" dirty="0" smtClean="0"/>
              <a:t>NEUTRON</a:t>
            </a:r>
            <a:r>
              <a:rPr lang="en-US" dirty="0" smtClean="0"/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charge) /</a:t>
            </a:r>
            <a:r>
              <a:rPr lang="en-US" u="sng" dirty="0" smtClean="0">
                <a:solidFill>
                  <a:srgbClr val="FF0000"/>
                </a:solidFill>
              </a:rPr>
              <a:t>neutral charge</a:t>
            </a:r>
            <a:endParaRPr lang="en-US" dirty="0" smtClean="0">
              <a:solidFill>
                <a:srgbClr val="FF0000"/>
              </a:solidFill>
            </a:endParaRP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Outside the nucleus: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b="1" dirty="0" smtClean="0"/>
              <a:t>ELECTRON</a:t>
            </a:r>
            <a:r>
              <a:rPr lang="en-US" dirty="0" smtClean="0"/>
              <a:t> (</a:t>
            </a:r>
            <a:r>
              <a:rPr lang="en-US" u="sng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charge)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Electron energy levels (</a:t>
            </a:r>
            <a:r>
              <a:rPr lang="en-US" u="sng" dirty="0" smtClean="0">
                <a:solidFill>
                  <a:srgbClr val="FF0000"/>
                </a:solidFill>
              </a:rPr>
              <a:t>shells</a:t>
            </a:r>
            <a:r>
              <a:rPr lang="en-US" dirty="0" smtClean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An atom is usually </a:t>
            </a:r>
            <a:r>
              <a:rPr lang="en-US" b="1" dirty="0" smtClean="0"/>
              <a:t>neutral</a:t>
            </a:r>
            <a:r>
              <a:rPr lang="en-US" dirty="0" smtClean="0"/>
              <a:t> because: </a:t>
            </a:r>
            <a:r>
              <a:rPr lang="en-US" u="sng" dirty="0" smtClean="0">
                <a:solidFill>
                  <a:srgbClr val="FF0000"/>
                </a:solidFill>
              </a:rPr>
              <a:t>the # of protons = # of electrons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en-US" dirty="0" smtClean="0"/>
              <a:t>Atomic Number and Mass Number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ATOMIC NUMBER is </a:t>
            </a:r>
            <a:r>
              <a:rPr lang="en-US" u="sng" dirty="0" smtClean="0">
                <a:solidFill>
                  <a:srgbClr val="FF0000"/>
                </a:solidFill>
              </a:rPr>
              <a:t># protons or # electrons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MASS NUMBER is </a:t>
            </a:r>
            <a:r>
              <a:rPr lang="en-US" u="sng" dirty="0" smtClean="0">
                <a:solidFill>
                  <a:srgbClr val="FF0000"/>
                </a:solidFill>
              </a:rPr>
              <a:t># protons AND neutrons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To determine the </a:t>
            </a:r>
            <a:r>
              <a:rPr lang="en-US" b="1" dirty="0" smtClean="0"/>
              <a:t>number of electrons</a:t>
            </a:r>
            <a:r>
              <a:rPr lang="en-US" dirty="0" smtClean="0"/>
              <a:t> in an atom: </a:t>
            </a:r>
            <a:r>
              <a:rPr lang="en-US" u="sng" dirty="0" smtClean="0">
                <a:solidFill>
                  <a:srgbClr val="FF0000"/>
                </a:solidFill>
              </a:rPr>
              <a:t>Atomic #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To determine the </a:t>
            </a:r>
            <a:r>
              <a:rPr lang="en-US" b="1" dirty="0" smtClean="0"/>
              <a:t>number of protons </a:t>
            </a:r>
            <a:r>
              <a:rPr lang="en-US" dirty="0" smtClean="0"/>
              <a:t>in an atom: </a:t>
            </a:r>
            <a:r>
              <a:rPr lang="en-US" u="sng" dirty="0" smtClean="0">
                <a:solidFill>
                  <a:srgbClr val="FF0000"/>
                </a:solidFill>
              </a:rPr>
              <a:t>Atomic #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To determine the </a:t>
            </a:r>
            <a:r>
              <a:rPr lang="en-US" b="1" dirty="0" smtClean="0"/>
              <a:t>number of neutrons </a:t>
            </a:r>
            <a:r>
              <a:rPr lang="en-US" dirty="0" smtClean="0"/>
              <a:t>in an atom: </a:t>
            </a:r>
            <a:r>
              <a:rPr lang="en-US" u="sng" dirty="0" smtClean="0">
                <a:solidFill>
                  <a:srgbClr val="FF0000"/>
                </a:solidFill>
              </a:rPr>
              <a:t>Mass # - Atomic #</a:t>
            </a:r>
          </a:p>
        </p:txBody>
      </p:sp>
    </p:spTree>
    <p:extLst>
      <p:ext uri="{BB962C8B-B14F-4D97-AF65-F5344CB8AC3E}">
        <p14:creationId xmlns:p14="http://schemas.microsoft.com/office/powerpoint/2010/main" val="185659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5"/>
            </a:pPr>
            <a:r>
              <a:rPr lang="en-US" dirty="0" smtClean="0"/>
              <a:t>Compounds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is </a:t>
            </a:r>
            <a:r>
              <a:rPr lang="en-US" u="sng" dirty="0" smtClean="0">
                <a:solidFill>
                  <a:srgbClr val="FF0000"/>
                </a:solidFill>
              </a:rPr>
              <a:t>2 or more elements bonded together.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Examples: </a:t>
            </a:r>
            <a:r>
              <a:rPr lang="en-US" u="sng" dirty="0" err="1" smtClean="0">
                <a:solidFill>
                  <a:srgbClr val="FF0000"/>
                </a:solidFill>
              </a:rPr>
              <a:t>NaCl</a:t>
            </a:r>
            <a:r>
              <a:rPr lang="en-US" u="sng" dirty="0" smtClean="0">
                <a:solidFill>
                  <a:srgbClr val="FF0000"/>
                </a:solidFill>
              </a:rPr>
              <a:t> (salt), H₂O (water), CO₂ (carbon </a:t>
            </a:r>
            <a:r>
              <a:rPr lang="en-US" u="sng" dirty="0" err="1" smtClean="0">
                <a:solidFill>
                  <a:srgbClr val="FF0000"/>
                </a:solidFill>
              </a:rPr>
              <a:t>dixoide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MINERAL</a:t>
            </a:r>
            <a:r>
              <a:rPr lang="en-US" dirty="0" smtClean="0"/>
              <a:t> is </a:t>
            </a:r>
            <a:r>
              <a:rPr lang="en-US" u="sng" dirty="0" smtClean="0">
                <a:solidFill>
                  <a:srgbClr val="FF0000"/>
                </a:solidFill>
              </a:rPr>
              <a:t>a naturally occurring, inorganic, solid, with a crystal structure, and definite chemical composition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this concept map on the back: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23413" r="24590" b="11341"/>
          <a:stretch/>
        </p:blipFill>
        <p:spPr bwMode="auto">
          <a:xfrm>
            <a:off x="533400" y="1082511"/>
            <a:ext cx="8077200" cy="57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8055" y="3240053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Characteristics </a:t>
            </a:r>
            <a:r>
              <a:rPr lang="en-US" sz="3200" b="1" dirty="0" smtClean="0">
                <a:solidFill>
                  <a:srgbClr val="FF0000"/>
                </a:solidFill>
              </a:rPr>
              <a:t>of a MINERAL </a:t>
            </a:r>
            <a:r>
              <a:rPr lang="en-US" sz="2400" b="1" dirty="0" smtClean="0">
                <a:solidFill>
                  <a:srgbClr val="FF0000"/>
                </a:solidFill>
              </a:rPr>
              <a:t>(What is a mineral?)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68332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Naturally occurring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83721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solid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4454658"/>
            <a:ext cx="213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Crystal Structure: arrangement of atoms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155" y="5638800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Definite chemical composition: chemical formula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036" y="47008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Inorganic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4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791</Words>
  <Application>Microsoft Office PowerPoint</Application>
  <PresentationFormat>On-screen Show (4:3)</PresentationFormat>
  <Paragraphs>105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MINERALS</vt:lpstr>
      <vt:lpstr>The Chemistry of Minerals Notes</vt:lpstr>
      <vt:lpstr>Watch first!</vt:lpstr>
      <vt:lpstr>Atomic Structure</vt:lpstr>
      <vt:lpstr>PowerPoint Presentation</vt:lpstr>
      <vt:lpstr>PowerPoint Presentation</vt:lpstr>
      <vt:lpstr>PowerPoint Presentation</vt:lpstr>
      <vt:lpstr>PowerPoint Presentation</vt:lpstr>
      <vt:lpstr>Fill in this concept map on the back:</vt:lpstr>
      <vt:lpstr>MINERALS</vt:lpstr>
      <vt:lpstr>What are minerals made of?</vt:lpstr>
      <vt:lpstr>How are minerals formed?</vt:lpstr>
      <vt:lpstr>How do we identify minerals?</vt:lpstr>
      <vt:lpstr>Color</vt:lpstr>
      <vt:lpstr>One Mineral, many colors</vt:lpstr>
      <vt:lpstr>Different Mineral, same colors</vt:lpstr>
      <vt:lpstr>Streak</vt:lpstr>
      <vt:lpstr>Streak</vt:lpstr>
      <vt:lpstr>Luster</vt:lpstr>
      <vt:lpstr>PowerPoint Presentation</vt:lpstr>
      <vt:lpstr>Luster</vt:lpstr>
      <vt:lpstr>Luster</vt:lpstr>
      <vt:lpstr>Hardness</vt:lpstr>
      <vt:lpstr>PowerPoint Presentation</vt:lpstr>
      <vt:lpstr>PowerPoint Presentation</vt:lpstr>
      <vt:lpstr>Density</vt:lpstr>
      <vt:lpstr>Density</vt:lpstr>
      <vt:lpstr>Cleavage</vt:lpstr>
      <vt:lpstr>Cleavage</vt:lpstr>
      <vt:lpstr>Fracture</vt:lpstr>
      <vt:lpstr>Specific Gravity</vt:lpstr>
      <vt:lpstr>Special Properties</vt:lpstr>
      <vt:lpstr>Fluorescence</vt:lpstr>
      <vt:lpstr>Recap: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Carrie M. Bray</dc:creator>
  <cp:lastModifiedBy>Carrie M. Bray</cp:lastModifiedBy>
  <cp:revision>11</cp:revision>
  <dcterms:created xsi:type="dcterms:W3CDTF">2018-03-05T15:59:21Z</dcterms:created>
  <dcterms:modified xsi:type="dcterms:W3CDTF">2018-03-05T18:02:13Z</dcterms:modified>
</cp:coreProperties>
</file>