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77" r:id="rId17"/>
    <p:sldId id="282" r:id="rId18"/>
    <p:sldId id="264" r:id="rId19"/>
    <p:sldId id="265" r:id="rId20"/>
    <p:sldId id="266" r:id="rId21"/>
    <p:sldId id="267" r:id="rId22"/>
    <p:sldId id="269" r:id="rId23"/>
    <p:sldId id="270" r:id="rId24"/>
    <p:sldId id="272" r:id="rId25"/>
    <p:sldId id="281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65F5-9750-4BB9-9DB6-03D85284507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8B3-7C33-41BB-89A7-BE71A3F9E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65F5-9750-4BB9-9DB6-03D85284507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8B3-7C33-41BB-89A7-BE71A3F9E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65F5-9750-4BB9-9DB6-03D85284507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8B3-7C33-41BB-89A7-BE71A3F9E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65F5-9750-4BB9-9DB6-03D85284507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8B3-7C33-41BB-89A7-BE71A3F9E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65F5-9750-4BB9-9DB6-03D85284507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8B3-7C33-41BB-89A7-BE71A3F9E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65F5-9750-4BB9-9DB6-03D85284507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8B3-7C33-41BB-89A7-BE71A3F9E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65F5-9750-4BB9-9DB6-03D85284507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8B3-7C33-41BB-89A7-BE71A3F9E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65F5-9750-4BB9-9DB6-03D85284507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8B3-7C33-41BB-89A7-BE71A3F9E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65F5-9750-4BB9-9DB6-03D85284507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8B3-7C33-41BB-89A7-BE71A3F9ED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65F5-9750-4BB9-9DB6-03D85284507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8B3-7C33-41BB-89A7-BE71A3F9ED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65F5-9750-4BB9-9DB6-03D85284507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138B3-7C33-41BB-89A7-BE71A3F9ED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FD138B3-7C33-41BB-89A7-BE71A3F9ED7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E4165F5-9750-4BB9-9DB6-03D852845078}" type="datetimeFigureOut">
              <a:rPr lang="en-US" smtClean="0"/>
              <a:t>3/21/2017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Volcanoes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smtClean="0"/>
              <a:t>hotter</a:t>
            </a:r>
            <a:r>
              <a:rPr lang="en-US" dirty="0" smtClean="0"/>
              <a:t> </a:t>
            </a:r>
            <a:r>
              <a:rPr lang="en-US" dirty="0"/>
              <a:t>magmas are </a:t>
            </a:r>
            <a:r>
              <a:rPr lang="en-US" i="1" u="sng" dirty="0"/>
              <a:t>less</a:t>
            </a:r>
            <a:r>
              <a:rPr lang="en-US" dirty="0"/>
              <a:t> viscous (flow easier)</a:t>
            </a:r>
          </a:p>
          <a:p>
            <a:r>
              <a:rPr lang="en-US" dirty="0" smtClean="0"/>
              <a:t>more </a:t>
            </a:r>
            <a:r>
              <a:rPr lang="en-US" dirty="0"/>
              <a:t>silica in lava = more viscous</a:t>
            </a:r>
          </a:p>
          <a:p>
            <a:pPr lvl="1"/>
            <a:r>
              <a:rPr lang="en-US" dirty="0" smtClean="0"/>
              <a:t>granite </a:t>
            </a:r>
            <a:r>
              <a:rPr lang="en-US" dirty="0"/>
              <a:t>has more silica &amp; is more viscous</a:t>
            </a:r>
          </a:p>
          <a:p>
            <a:r>
              <a:rPr lang="en-US" dirty="0" smtClean="0"/>
              <a:t>dissolved </a:t>
            </a:r>
            <a:r>
              <a:rPr lang="en-US" dirty="0"/>
              <a:t>gases (usually CO2 &amp; H2O) that can easily escape &amp; expand at surface reduce viscosity</a:t>
            </a:r>
          </a:p>
          <a:p>
            <a:r>
              <a:rPr lang="en-US" dirty="0" smtClean="0"/>
              <a:t>more </a:t>
            </a:r>
            <a:r>
              <a:rPr lang="en-US" i="1" u="sng" dirty="0"/>
              <a:t>viscous lava</a:t>
            </a:r>
            <a:r>
              <a:rPr lang="en-US" dirty="0"/>
              <a:t> impedes escape of expanding gases &amp; eruption is more violent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Magma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841773"/>
              </p:ext>
            </p:extLst>
          </p:nvPr>
        </p:nvGraphicFramePr>
        <p:xfrm>
          <a:off x="457200" y="1905000"/>
          <a:ext cx="8001000" cy="327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3663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Basaltic Magma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Andesitic Magma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Rhyolitic Magma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8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Silica Content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8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Gas Content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3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Viscosity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8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Type of Eruption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3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Melting Temperature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8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Location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33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Examples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6" t="32265" r="12500" b="11325"/>
          <a:stretch/>
        </p:blipFill>
        <p:spPr bwMode="auto">
          <a:xfrm>
            <a:off x="152400" y="1295400"/>
            <a:ext cx="8839200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19455" y="1486993"/>
            <a:ext cx="1752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Granitic Magma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Volcanic eruptions and Lava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Lava Types: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u="sng" dirty="0" err="1" smtClean="0"/>
              <a:t>Pahoehoe</a:t>
            </a:r>
            <a:r>
              <a:rPr lang="en-US" dirty="0" smtClean="0"/>
              <a:t> </a:t>
            </a:r>
            <a:r>
              <a:rPr lang="en-US" dirty="0"/>
              <a:t>– looks like rope braids (slow cooling)</a:t>
            </a:r>
          </a:p>
          <a:p>
            <a:pPr lvl="0"/>
            <a:r>
              <a:rPr lang="en-US" i="1" u="sng" dirty="0"/>
              <a:t>Aa</a:t>
            </a:r>
            <a:r>
              <a:rPr lang="en-US" dirty="0"/>
              <a:t> – rough jagged blocks (quick cooling)</a:t>
            </a:r>
          </a:p>
          <a:p>
            <a:pPr lvl="0"/>
            <a:r>
              <a:rPr lang="en-US" dirty="0"/>
              <a:t>Andesite – “sticky mud”</a:t>
            </a:r>
          </a:p>
          <a:p>
            <a:pPr lvl="0"/>
            <a:r>
              <a:rPr lang="en-US" i="1" u="sng" dirty="0"/>
              <a:t>Pillow Lava</a:t>
            </a:r>
            <a:r>
              <a:rPr lang="en-US" dirty="0"/>
              <a:t> - </a:t>
            </a:r>
            <a:r>
              <a:rPr lang="en-US" b="1" dirty="0"/>
              <a:t>cools underwater and forms a rounded pillow shape rock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18488"/>
            <a:ext cx="18288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09" y="3618487"/>
            <a:ext cx="2819400" cy="311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pillow la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6272"/>
            <a:ext cx="3307915" cy="19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that determine eruption violence: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i="1" u="sng" dirty="0"/>
              <a:t>Magma composition </a:t>
            </a:r>
            <a:r>
              <a:rPr lang="en-US" dirty="0"/>
              <a:t>- hotter basaltic magmas are less damaging than cooler granitic </a:t>
            </a:r>
            <a:r>
              <a:rPr lang="en-US" dirty="0" smtClean="0"/>
              <a:t>magma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2. </a:t>
            </a:r>
            <a:r>
              <a:rPr lang="en-US" i="1" u="sng" dirty="0"/>
              <a:t>Temperature</a:t>
            </a:r>
            <a:r>
              <a:rPr lang="en-US" dirty="0"/>
              <a:t> - hotter lavas are usually less viscous and easier to extrude </a:t>
            </a:r>
          </a:p>
          <a:p>
            <a:r>
              <a:rPr lang="en-US" dirty="0"/>
              <a:t>3. </a:t>
            </a:r>
            <a:r>
              <a:rPr lang="en-US" i="1" u="sng" dirty="0"/>
              <a:t>Dissolved gases in lava</a:t>
            </a:r>
            <a:r>
              <a:rPr lang="en-US" dirty="0"/>
              <a:t> - more dissolved gases provide more force to extrude molten rock from vent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Tephra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material that is blown out of a volcano and into the air during a violent eruption. This is also known as </a:t>
            </a:r>
            <a:r>
              <a:rPr lang="en-US" u="sng" dirty="0" smtClean="0"/>
              <a:t>pyroclastic material. </a:t>
            </a:r>
            <a:r>
              <a:rPr lang="en-US" dirty="0" smtClean="0"/>
              <a:t>There </a:t>
            </a:r>
            <a:r>
              <a:rPr lang="en-US" dirty="0"/>
              <a:t>are 5 general categories of tephra that are primarily separated according to </a:t>
            </a:r>
            <a:r>
              <a:rPr lang="en-US" dirty="0" smtClean="0"/>
              <a:t>size (smallest to largest): </a:t>
            </a:r>
            <a:r>
              <a:rPr lang="en-US" dirty="0"/>
              <a:t>Volcanic Dust, Volcanic Ash, Lapilli, Volcanic Blocks, and Volcanic Bombs.</a:t>
            </a:r>
          </a:p>
          <a:p>
            <a:endParaRPr lang="en-US" dirty="0"/>
          </a:p>
        </p:txBody>
      </p:sp>
      <p:pic>
        <p:nvPicPr>
          <p:cNvPr id="7170" name="Picture 2" descr="Image result for tephra siz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75366"/>
            <a:ext cx="3889952" cy="291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tephra siz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75366"/>
            <a:ext cx="4375085" cy="30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0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Pyroclastic</a:t>
            </a:r>
            <a:r>
              <a:rPr lang="en-US" i="1" u="sng" dirty="0"/>
              <a:t> </a:t>
            </a:r>
            <a:r>
              <a:rPr lang="en-US" b="1" i="1" u="sng" dirty="0"/>
              <a:t>flows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</a:t>
            </a:r>
            <a:r>
              <a:rPr lang="en-US" dirty="0"/>
              <a:t>high-density mixtures of hot, dry rock fragments and hot gases that move away from the vent that erupted them at high speeds (hundreds of miles per hour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Image result for pyroclastic fl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29" y="2743200"/>
            <a:ext cx="575858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4635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Mt. Pinatubo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pyroclastic fl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1" cy="67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olcanoes types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671212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2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Shield Volcanoes: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Shield </a:t>
            </a:r>
            <a:r>
              <a:rPr lang="en-US" dirty="0"/>
              <a:t>Volcanoes form from </a:t>
            </a:r>
            <a:r>
              <a:rPr lang="en-US" b="1" dirty="0"/>
              <a:t>runny lava (low viscosity</a:t>
            </a:r>
            <a:r>
              <a:rPr lang="en-US" dirty="0"/>
              <a:t>) that tends to flow long distances before hardening.  They generally have </a:t>
            </a:r>
            <a:r>
              <a:rPr lang="en-US" b="1" dirty="0"/>
              <a:t>“quiet” eruptions.</a:t>
            </a:r>
            <a:endParaRPr lang="en-US" dirty="0"/>
          </a:p>
          <a:p>
            <a:r>
              <a:rPr lang="en-US" dirty="0"/>
              <a:t>Volcano has </a:t>
            </a:r>
            <a:r>
              <a:rPr lang="en-US" i="1" u="sng" dirty="0" smtClean="0"/>
              <a:t>gently sloping sides and a broad base.</a:t>
            </a: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ava </a:t>
            </a:r>
            <a:r>
              <a:rPr lang="en-US" dirty="0"/>
              <a:t>flows more </a:t>
            </a:r>
            <a:r>
              <a:rPr lang="en-US" dirty="0" smtClean="0"/>
              <a:t>easily, low gas content.</a:t>
            </a:r>
            <a:endParaRPr lang="en-US" dirty="0"/>
          </a:p>
          <a:p>
            <a:r>
              <a:rPr lang="en-US" dirty="0"/>
              <a:t>Type of magma: </a:t>
            </a:r>
            <a:r>
              <a:rPr lang="en-US" i="1" u="sng" dirty="0" smtClean="0"/>
              <a:t>basaltic</a:t>
            </a:r>
            <a:endParaRPr lang="en-US" dirty="0"/>
          </a:p>
          <a:p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i="1" u="sng" dirty="0" smtClean="0"/>
              <a:t>Hawaiian Islands: Mount </a:t>
            </a:r>
            <a:r>
              <a:rPr lang="en-US" i="1" u="sng" dirty="0" err="1" smtClean="0"/>
              <a:t>Kiluea</a:t>
            </a:r>
            <a:r>
              <a:rPr lang="en-US" i="1" u="sng" dirty="0" smtClean="0"/>
              <a:t>, Mauna Loa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b="1" dirty="0" smtClean="0"/>
              <a:t>What</a:t>
            </a:r>
            <a:r>
              <a:rPr lang="en-US" dirty="0" smtClean="0"/>
              <a:t> is a volcano?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 </a:t>
            </a:r>
            <a:r>
              <a:rPr lang="en-US" b="1" dirty="0"/>
              <a:t>Volcano is </a:t>
            </a:r>
            <a:r>
              <a:rPr lang="en-US" i="1" u="sng" dirty="0"/>
              <a:t>an opening in Earth’s crust </a:t>
            </a:r>
            <a:r>
              <a:rPr lang="en-US" dirty="0"/>
              <a:t>through which </a:t>
            </a:r>
            <a:r>
              <a:rPr lang="en-US" b="1" dirty="0"/>
              <a:t>molten rock (lava), gases, and ash </a:t>
            </a:r>
            <a:r>
              <a:rPr lang="en-US" b="1" dirty="0" smtClean="0"/>
              <a:t>erupt</a:t>
            </a:r>
            <a:r>
              <a:rPr lang="en-US" dirty="0" smtClean="0"/>
              <a:t>, </a:t>
            </a:r>
            <a:r>
              <a:rPr lang="en-US" dirty="0"/>
              <a:t>and the </a:t>
            </a:r>
            <a:r>
              <a:rPr lang="en-US" u="sng" dirty="0"/>
              <a:t>landform</a:t>
            </a:r>
            <a:r>
              <a:rPr lang="en-US" dirty="0"/>
              <a:t> that develops around it.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Cinder Cones: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 </a:t>
            </a:r>
            <a:r>
              <a:rPr lang="en-US" dirty="0"/>
              <a:t>when </a:t>
            </a:r>
            <a:r>
              <a:rPr lang="en-US" b="1" dirty="0"/>
              <a:t>molten lava is thrown into the air from a vent</a:t>
            </a:r>
            <a:r>
              <a:rPr lang="en-US" dirty="0"/>
              <a:t>.  As it falls, it breaks into fragments called ash or tephra that harden before hitting the ground.  </a:t>
            </a:r>
          </a:p>
          <a:p>
            <a:r>
              <a:rPr lang="en-US" dirty="0"/>
              <a:t>The Ash and Tephra make </a:t>
            </a:r>
            <a:r>
              <a:rPr lang="en-US" i="1" u="sng" dirty="0"/>
              <a:t>a </a:t>
            </a:r>
            <a:r>
              <a:rPr lang="en-US" i="1" u="sng" dirty="0" smtClean="0"/>
              <a:t>cone shape around the vent.</a:t>
            </a:r>
            <a:endParaRPr lang="en-US" i="1" u="sng" dirty="0"/>
          </a:p>
          <a:p>
            <a:r>
              <a:rPr lang="en-US" dirty="0" smtClean="0"/>
              <a:t>Eruption style: </a:t>
            </a:r>
            <a:r>
              <a:rPr lang="en-US" i="1" u="sng" dirty="0" smtClean="0"/>
              <a:t>mildly explosive</a:t>
            </a:r>
            <a:endParaRPr lang="en-US" dirty="0"/>
          </a:p>
          <a:p>
            <a:r>
              <a:rPr lang="en-US" dirty="0" smtClean="0"/>
              <a:t>Example: </a:t>
            </a:r>
            <a:r>
              <a:rPr lang="en-US" i="1" u="sng" dirty="0" smtClean="0"/>
              <a:t>Paricutin, Mexico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13479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Composite or Stratovolcano: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 </a:t>
            </a:r>
            <a:r>
              <a:rPr lang="en-US" dirty="0"/>
              <a:t>from </a:t>
            </a:r>
            <a:r>
              <a:rPr lang="en-US" b="1" dirty="0"/>
              <a:t>alternating eruptions</a:t>
            </a:r>
            <a:r>
              <a:rPr lang="en-US" dirty="0"/>
              <a:t> of </a:t>
            </a:r>
            <a:r>
              <a:rPr lang="en-US" b="1" dirty="0"/>
              <a:t>quiet lava and explosive ash</a:t>
            </a:r>
            <a:r>
              <a:rPr lang="en-US" dirty="0"/>
              <a:t>.  The layers build up and make a moderate-sized volcano.  </a:t>
            </a:r>
            <a:endParaRPr lang="en-US" dirty="0" smtClean="0"/>
          </a:p>
          <a:p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i="1" u="sng" dirty="0" smtClean="0"/>
              <a:t>Mt. St. Helens, Mt. Rainier, Mt. Fuji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Fissure Volcanoes: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</a:t>
            </a:r>
            <a:r>
              <a:rPr lang="en-US" dirty="0"/>
              <a:t>in </a:t>
            </a:r>
            <a:r>
              <a:rPr lang="en-US" i="1" u="sng" dirty="0" smtClean="0"/>
              <a:t>linear vents</a:t>
            </a:r>
            <a:r>
              <a:rPr lang="en-US" dirty="0" smtClean="0"/>
              <a:t> where </a:t>
            </a:r>
            <a:r>
              <a:rPr lang="en-US" dirty="0"/>
              <a:t>plates are pulled apart and near other volcanoes where the crust is weakened. Cinder Cone or shield Volcanoes may also be nearby.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Caldera Formation</a:t>
            </a:r>
            <a:r>
              <a:rPr lang="en-US" b="1" u="sng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dirty="0"/>
              <a:t>) A </a:t>
            </a:r>
            <a:r>
              <a:rPr lang="en-US" b="1" dirty="0" smtClean="0"/>
              <a:t>Volcano’s </a:t>
            </a:r>
            <a:r>
              <a:rPr lang="en-US" b="1" i="1" u="sng" dirty="0" smtClean="0"/>
              <a:t>pressure </a:t>
            </a:r>
            <a:r>
              <a:rPr lang="en-US" b="1" dirty="0" smtClean="0"/>
              <a:t>starts </a:t>
            </a:r>
            <a:r>
              <a:rPr lang="en-US" b="1" dirty="0"/>
              <a:t>to build up</a:t>
            </a:r>
            <a:endParaRPr lang="en-US" dirty="0"/>
          </a:p>
          <a:p>
            <a:r>
              <a:rPr lang="en-US" dirty="0"/>
              <a:t>B) The Volcano releases large amounts of Lava</a:t>
            </a:r>
          </a:p>
          <a:p>
            <a:r>
              <a:rPr lang="en-US" dirty="0"/>
              <a:t>C) As the </a:t>
            </a:r>
            <a:r>
              <a:rPr lang="en-US" b="1" dirty="0"/>
              <a:t>Lava is released</a:t>
            </a:r>
            <a:r>
              <a:rPr lang="en-US" dirty="0"/>
              <a:t>, the pressure decreases and the volcanic </a:t>
            </a:r>
            <a:r>
              <a:rPr lang="en-US" b="1" dirty="0"/>
              <a:t>mountain begins to </a:t>
            </a:r>
            <a:r>
              <a:rPr lang="en-US" b="1" i="1" u="sng" dirty="0" smtClean="0"/>
              <a:t>collapse</a:t>
            </a:r>
            <a:r>
              <a:rPr lang="en-US" dirty="0" smtClean="0"/>
              <a:t>, </a:t>
            </a:r>
            <a:r>
              <a:rPr lang="en-US" dirty="0"/>
              <a:t>forming a </a:t>
            </a:r>
            <a:r>
              <a:rPr lang="en-US" b="1" dirty="0"/>
              <a:t>concave shape in the center of the volcano</a:t>
            </a:r>
            <a:r>
              <a:rPr lang="en-US" dirty="0"/>
              <a:t>.</a:t>
            </a:r>
          </a:p>
          <a:p>
            <a:r>
              <a:rPr lang="en-US" dirty="0"/>
              <a:t>D) The center of the volcanic mountain may begin to </a:t>
            </a:r>
            <a:r>
              <a:rPr lang="en-US" b="1" dirty="0"/>
              <a:t>fill with water and form a lake</a:t>
            </a:r>
            <a:r>
              <a:rPr lang="en-US" dirty="0"/>
              <a:t>.  </a:t>
            </a:r>
            <a:r>
              <a:rPr lang="en-US" b="1" dirty="0"/>
              <a:t>(Crater Lake in Oregon should actually be called </a:t>
            </a:r>
            <a:r>
              <a:rPr lang="en-US" b="1" i="1" u="sng" dirty="0" smtClean="0"/>
              <a:t>Caldera</a:t>
            </a:r>
            <a:r>
              <a:rPr lang="en-US" b="1" dirty="0" smtClean="0"/>
              <a:t> </a:t>
            </a:r>
            <a:r>
              <a:rPr lang="en-US" b="1" dirty="0"/>
              <a:t>Lake!)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aldera form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228600"/>
            <a:ext cx="852116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5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to describe volcanoes: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u="sng" dirty="0" smtClean="0"/>
              <a:t>Dormant</a:t>
            </a:r>
            <a:r>
              <a:rPr lang="en-US" dirty="0" smtClean="0"/>
              <a:t> -  </a:t>
            </a:r>
            <a:r>
              <a:rPr lang="en-US" dirty="0"/>
              <a:t>volcanoes haven’t erupted in a long time, but they could again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r>
              <a:rPr lang="en-US" i="1" u="sng" dirty="0" smtClean="0"/>
              <a:t>Extinct</a:t>
            </a:r>
            <a:r>
              <a:rPr lang="en-US" dirty="0" smtClean="0"/>
              <a:t> - volcanoes haven’t </a:t>
            </a:r>
            <a:r>
              <a:rPr lang="en-US" dirty="0"/>
              <a:t>erupted for thousands of years and might be dead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r>
              <a:rPr lang="en-US" i="1" u="sng" dirty="0" smtClean="0"/>
              <a:t>Active</a:t>
            </a:r>
            <a:r>
              <a:rPr lang="en-US" dirty="0" smtClean="0"/>
              <a:t> - volcanoes</a:t>
            </a:r>
            <a:r>
              <a:rPr lang="en-US" dirty="0"/>
              <a:t>, on the other hand, erupted recently, and they’re probably going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Label the parts of the Volcano</a:t>
            </a:r>
            <a:endParaRPr lang="en-US" u="sng" dirty="0"/>
          </a:p>
        </p:txBody>
      </p:sp>
      <p:pic>
        <p:nvPicPr>
          <p:cNvPr id="4098" name="Picture 2" descr="Volcano_structure 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62626"/>
            <a:ext cx="6287747" cy="5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263" y="254601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Main vent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60635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Secondary  vent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2665" y="2361346"/>
            <a:ext cx="91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crater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3717" y="5715000"/>
            <a:ext cx="217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Magma chamber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3679" y="163624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Ash &amp; dust cloud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4279" y="41367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145" y="439541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Conduit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AutoShape 7"/>
          <p:cNvSpPr>
            <a:spLocks noChangeShapeType="1"/>
          </p:cNvSpPr>
          <p:nvPr/>
        </p:nvSpPr>
        <p:spPr bwMode="auto">
          <a:xfrm flipH="1">
            <a:off x="6424271" y="4395415"/>
            <a:ext cx="1283861" cy="36090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9"/>
          <p:cNvSpPr>
            <a:spLocks noChangeShapeType="1"/>
          </p:cNvSpPr>
          <p:nvPr/>
        </p:nvSpPr>
        <p:spPr bwMode="auto">
          <a:xfrm flipH="1">
            <a:off x="5152367" y="5899666"/>
            <a:ext cx="6413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9"/>
          <p:cNvSpPr>
            <a:spLocks noChangeShapeType="1"/>
          </p:cNvSpPr>
          <p:nvPr/>
        </p:nvSpPr>
        <p:spPr bwMode="auto">
          <a:xfrm flipH="1">
            <a:off x="6107465" y="1825511"/>
            <a:ext cx="628163" cy="212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9"/>
          <p:cNvSpPr>
            <a:spLocks noChangeShapeType="1"/>
          </p:cNvSpPr>
          <p:nvPr/>
        </p:nvSpPr>
        <p:spPr bwMode="auto">
          <a:xfrm flipH="1">
            <a:off x="5786790" y="3578642"/>
            <a:ext cx="6413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21546" y="333357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Tephra bomb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AutoShape 3"/>
          <p:cNvSpPr>
            <a:spLocks noChangeShapeType="1"/>
          </p:cNvSpPr>
          <p:nvPr/>
        </p:nvSpPr>
        <p:spPr bwMode="auto">
          <a:xfrm>
            <a:off x="1752600" y="2883932"/>
            <a:ext cx="2111376" cy="6343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8"/>
          <p:cNvSpPr>
            <a:spLocks noChangeShapeType="1"/>
          </p:cNvSpPr>
          <p:nvPr/>
        </p:nvSpPr>
        <p:spPr bwMode="auto">
          <a:xfrm>
            <a:off x="1851025" y="3884601"/>
            <a:ext cx="739775" cy="287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5"/>
          <p:cNvSpPr>
            <a:spLocks noChangeShapeType="1"/>
          </p:cNvSpPr>
          <p:nvPr/>
        </p:nvSpPr>
        <p:spPr bwMode="auto">
          <a:xfrm flipH="1">
            <a:off x="4114799" y="2546012"/>
            <a:ext cx="3090097" cy="103263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5"/>
          <p:cNvSpPr>
            <a:spLocks noChangeShapeType="1"/>
          </p:cNvSpPr>
          <p:nvPr/>
        </p:nvSpPr>
        <p:spPr bwMode="auto">
          <a:xfrm flipV="1">
            <a:off x="1323108" y="4438878"/>
            <a:ext cx="2791691" cy="14120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II.  </a:t>
            </a:r>
            <a:r>
              <a:rPr lang="en-US" b="1" dirty="0" smtClean="0"/>
              <a:t>Why</a:t>
            </a:r>
            <a:r>
              <a:rPr lang="en-US" dirty="0" smtClean="0"/>
              <a:t> Volcanoes form: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Volcanic Eruptions occur when </a:t>
            </a:r>
            <a:r>
              <a:rPr lang="en-US" b="1" dirty="0" smtClean="0"/>
              <a:t>magma rises to the surface</a:t>
            </a:r>
            <a:r>
              <a:rPr lang="en-US" dirty="0" smtClean="0"/>
              <a:t>.  This will happen when the asthenosphere melts enough to flow.  There are three things that can cause this:</a:t>
            </a:r>
          </a:p>
          <a:p>
            <a:pPr marL="0" indent="0">
              <a:buNone/>
            </a:pPr>
            <a:r>
              <a:rPr lang="en-US" dirty="0" smtClean="0"/>
              <a:t>1-  </a:t>
            </a:r>
            <a:r>
              <a:rPr lang="en-US" i="1" u="sng" dirty="0" smtClean="0"/>
              <a:t>Decrease in pressure, lowers melting point</a:t>
            </a:r>
            <a:r>
              <a:rPr lang="en-US" dirty="0" smtClean="0"/>
              <a:t>, </a:t>
            </a:r>
            <a:r>
              <a:rPr lang="en-US" b="1" dirty="0" smtClean="0"/>
              <a:t>Like at a Mid-Ocean Ridge or Rift Valley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2- </a:t>
            </a:r>
            <a:r>
              <a:rPr lang="en-US" i="1" u="sng" dirty="0" smtClean="0"/>
              <a:t>Increase in temperature causing materials to melt.</a:t>
            </a:r>
            <a:r>
              <a:rPr lang="en-US" dirty="0" smtClean="0"/>
              <a:t>  </a:t>
            </a:r>
            <a:r>
              <a:rPr lang="en-US" b="1" dirty="0" smtClean="0"/>
              <a:t>Like at a Hot Spot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3- An increase in the </a:t>
            </a:r>
            <a:r>
              <a:rPr lang="en-US" i="1" u="sng" dirty="0" smtClean="0"/>
              <a:t>amount of water in the asthenosphere</a:t>
            </a:r>
            <a:r>
              <a:rPr lang="en-US" dirty="0" smtClean="0"/>
              <a:t>, </a:t>
            </a:r>
            <a:r>
              <a:rPr lang="en-US" b="1" dirty="0" smtClean="0"/>
              <a:t>Like at a Subduction Zone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Where</a:t>
            </a:r>
            <a:r>
              <a:rPr lang="en-US" dirty="0" smtClean="0"/>
              <a:t> Volcanoes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i="1" u="sng" dirty="0" smtClean="0"/>
              <a:t>Divergent</a:t>
            </a:r>
            <a:r>
              <a:rPr lang="en-US" dirty="0" smtClean="0"/>
              <a:t> Boundaries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i="1" u="sng" dirty="0" smtClean="0"/>
              <a:t>Convergent</a:t>
            </a:r>
            <a:r>
              <a:rPr lang="en-US" dirty="0" smtClean="0"/>
              <a:t> Boundaries </a:t>
            </a:r>
            <a:r>
              <a:rPr lang="en-US" dirty="0"/>
              <a:t>that have </a:t>
            </a:r>
            <a:r>
              <a:rPr lang="en-US" i="1" u="sng" dirty="0" smtClean="0"/>
              <a:t>subduction</a:t>
            </a:r>
            <a:r>
              <a:rPr lang="en-US" i="1" dirty="0" smtClean="0"/>
              <a:t>.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i="1" u="sng" dirty="0" smtClean="0"/>
              <a:t>Hot Spots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29577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ivergent boundary ocean fl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1371600"/>
            <a:ext cx="8610600" cy="42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2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1.  </a:t>
            </a:r>
            <a:r>
              <a:rPr lang="en-US" sz="3600" u="sng" dirty="0"/>
              <a:t>Volcanoes at </a:t>
            </a:r>
            <a:r>
              <a:rPr lang="en-US" sz="3600" b="1" u="sng" dirty="0"/>
              <a:t>Divergent Boundaries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u="sng" dirty="0" smtClean="0"/>
              <a:t>Decrease</a:t>
            </a:r>
            <a:r>
              <a:rPr lang="en-US" dirty="0" smtClean="0"/>
              <a:t> in </a:t>
            </a:r>
            <a:r>
              <a:rPr lang="en-US" dirty="0"/>
              <a:t>pressure as </a:t>
            </a:r>
            <a:r>
              <a:rPr lang="en-US" b="1" dirty="0" smtClean="0"/>
              <a:t>plates</a:t>
            </a:r>
            <a:r>
              <a:rPr lang="en-US" dirty="0"/>
              <a:t> </a:t>
            </a:r>
            <a:r>
              <a:rPr lang="en-US" u="sng" dirty="0" smtClean="0"/>
              <a:t>spread apart</a:t>
            </a:r>
            <a:r>
              <a:rPr lang="en-US" dirty="0" smtClean="0"/>
              <a:t>, </a:t>
            </a:r>
            <a:r>
              <a:rPr lang="en-US" dirty="0"/>
              <a:t>lets </a:t>
            </a:r>
            <a:r>
              <a:rPr lang="en-US" b="1" dirty="0"/>
              <a:t>magma rise</a:t>
            </a:r>
            <a:r>
              <a:rPr lang="en-US" dirty="0"/>
              <a:t> and </a:t>
            </a:r>
            <a:r>
              <a:rPr lang="en-US" b="1" dirty="0"/>
              <a:t>make new crust</a:t>
            </a:r>
            <a:endParaRPr lang="en-US" dirty="0"/>
          </a:p>
          <a:p>
            <a:r>
              <a:rPr lang="en-US" b="1" dirty="0" smtClean="0"/>
              <a:t>EXAMPLES:</a:t>
            </a:r>
            <a:r>
              <a:rPr lang="en-US" dirty="0" smtClean="0"/>
              <a:t> </a:t>
            </a:r>
            <a:r>
              <a:rPr lang="en-US" i="1" u="sng" dirty="0" smtClean="0"/>
              <a:t>Mid-Atlantic</a:t>
            </a:r>
            <a:r>
              <a:rPr lang="en-US" u="sng" dirty="0" smtClean="0"/>
              <a:t> </a:t>
            </a:r>
            <a:r>
              <a:rPr lang="en-US" b="1" dirty="0" smtClean="0"/>
              <a:t>Ridge</a:t>
            </a:r>
            <a:r>
              <a:rPr lang="en-US" dirty="0" smtClean="0"/>
              <a:t> </a:t>
            </a:r>
            <a:r>
              <a:rPr lang="en-US" dirty="0"/>
              <a:t>&amp; Great African </a:t>
            </a:r>
            <a:r>
              <a:rPr lang="en-US" b="1" dirty="0"/>
              <a:t>Rift Valley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2.  </a:t>
            </a:r>
            <a:r>
              <a:rPr lang="en-US" sz="3600" u="sng" dirty="0"/>
              <a:t>Volcanoes at </a:t>
            </a:r>
            <a:r>
              <a:rPr lang="en-US" sz="3600" b="1" u="sng" dirty="0"/>
              <a:t>Convergent Boundaries (Subduction</a:t>
            </a:r>
            <a:r>
              <a:rPr lang="en-US" sz="3600" b="1" u="sng" dirty="0" smtClean="0"/>
              <a:t>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u="sng" dirty="0" err="1" smtClean="0"/>
              <a:t>Subducting</a:t>
            </a:r>
            <a:r>
              <a:rPr lang="en-US" i="1" u="sng" dirty="0" smtClean="0"/>
              <a:t> plate</a:t>
            </a:r>
            <a:r>
              <a:rPr lang="en-US" b="1" dirty="0" smtClean="0"/>
              <a:t> </a:t>
            </a:r>
            <a:r>
              <a:rPr lang="en-US" dirty="0" smtClean="0"/>
              <a:t>increases </a:t>
            </a:r>
            <a:r>
              <a:rPr lang="en-US" dirty="0"/>
              <a:t>the amount of</a:t>
            </a:r>
            <a:r>
              <a:rPr lang="en-US" b="1" dirty="0"/>
              <a:t> water </a:t>
            </a:r>
            <a:r>
              <a:rPr lang="en-US" dirty="0"/>
              <a:t>in the </a:t>
            </a:r>
            <a:r>
              <a:rPr lang="en-US" b="1" dirty="0"/>
              <a:t>asthenosphere</a:t>
            </a:r>
            <a:r>
              <a:rPr lang="en-US" dirty="0"/>
              <a:t>, </a:t>
            </a:r>
            <a:r>
              <a:rPr lang="en-US" dirty="0" smtClean="0"/>
              <a:t>which </a:t>
            </a:r>
            <a:r>
              <a:rPr lang="en-US" i="1" u="sng" dirty="0" smtClean="0"/>
              <a:t>lowers</a:t>
            </a:r>
            <a:r>
              <a:rPr lang="en-US" dirty="0" smtClean="0"/>
              <a:t> the </a:t>
            </a:r>
            <a:r>
              <a:rPr lang="en-US" dirty="0"/>
              <a:t>melting temp. </a:t>
            </a:r>
          </a:p>
          <a:p>
            <a:r>
              <a:rPr lang="en-US" dirty="0"/>
              <a:t>As the </a:t>
            </a:r>
            <a:r>
              <a:rPr lang="en-US" i="1" u="sng" dirty="0" err="1" smtClean="0"/>
              <a:t>subducting</a:t>
            </a:r>
            <a:r>
              <a:rPr lang="en-US" dirty="0" smtClean="0"/>
              <a:t> crust </a:t>
            </a:r>
            <a:r>
              <a:rPr lang="en-US" dirty="0"/>
              <a:t>is pushed lower, it melts into </a:t>
            </a:r>
            <a:r>
              <a:rPr lang="en-US" i="1" u="sng" dirty="0" smtClean="0"/>
              <a:t>magma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•When </a:t>
            </a:r>
            <a:r>
              <a:rPr lang="en-US" b="1" dirty="0"/>
              <a:t>continental and oceanic plates converge</a:t>
            </a:r>
            <a:r>
              <a:rPr lang="en-US" dirty="0"/>
              <a:t>, a volcano forms on l</a:t>
            </a:r>
            <a:r>
              <a:rPr lang="en-US" b="1" dirty="0"/>
              <a:t>and</a:t>
            </a:r>
            <a:r>
              <a:rPr lang="en-US" dirty="0"/>
              <a:t>.</a:t>
            </a:r>
          </a:p>
          <a:p>
            <a:r>
              <a:rPr lang="en-US" dirty="0"/>
              <a:t>•When </a:t>
            </a:r>
            <a:r>
              <a:rPr lang="en-US" b="1" dirty="0"/>
              <a:t>2 oceanic plates converge</a:t>
            </a:r>
            <a:r>
              <a:rPr lang="en-US" dirty="0"/>
              <a:t> together, a volcano forms an </a:t>
            </a:r>
            <a:r>
              <a:rPr lang="en-US" i="1" u="sng" dirty="0" smtClean="0"/>
              <a:t>island arc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</a:t>
            </a:r>
            <a:r>
              <a:rPr lang="en-US" u="sng" dirty="0"/>
              <a:t>Volcanoes at </a:t>
            </a:r>
            <a:r>
              <a:rPr lang="en-US" b="1" u="sng" dirty="0"/>
              <a:t>Hot </a:t>
            </a:r>
            <a:r>
              <a:rPr lang="en-US" b="1" u="sng" dirty="0" smtClean="0"/>
              <a:t>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</a:t>
            </a:r>
            <a:r>
              <a:rPr lang="en-US" dirty="0"/>
              <a:t>, volcanoes occur at </a:t>
            </a:r>
            <a:r>
              <a:rPr lang="en-US" b="1" dirty="0"/>
              <a:t>places that aren’t plate boundaries</a:t>
            </a:r>
            <a:r>
              <a:rPr lang="en-US" dirty="0"/>
              <a:t>.  We call these </a:t>
            </a:r>
            <a:r>
              <a:rPr lang="en-US" b="1" dirty="0"/>
              <a:t>HOT SPOTS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Hot spots</a:t>
            </a:r>
            <a:r>
              <a:rPr lang="en-US" u="sng" dirty="0"/>
              <a:t> </a:t>
            </a:r>
            <a:r>
              <a:rPr lang="en-US" dirty="0" smtClean="0"/>
              <a:t>are </a:t>
            </a:r>
            <a:r>
              <a:rPr lang="en-US" i="1" dirty="0"/>
              <a:t>areas of volcanic activity that result from plumes of hot solid material that have risen from deep within the Earth’s mantle</a:t>
            </a:r>
            <a:r>
              <a:rPr lang="en-US" b="1" i="1" dirty="0"/>
              <a:t>.</a:t>
            </a:r>
            <a:endParaRPr lang="en-US" i="1" dirty="0" smtClean="0"/>
          </a:p>
          <a:p>
            <a:r>
              <a:rPr lang="en-US" b="1" dirty="0" smtClean="0"/>
              <a:t>Magma </a:t>
            </a:r>
            <a:r>
              <a:rPr lang="en-US" b="1" dirty="0"/>
              <a:t>escapes</a:t>
            </a:r>
            <a:r>
              <a:rPr lang="en-US" dirty="0"/>
              <a:t> where the crust </a:t>
            </a:r>
            <a:r>
              <a:rPr lang="en-US" dirty="0" smtClean="0"/>
              <a:t>is the </a:t>
            </a:r>
            <a:r>
              <a:rPr lang="en-US" i="1" u="sng" dirty="0" smtClean="0"/>
              <a:t>weakest</a:t>
            </a:r>
            <a:r>
              <a:rPr lang="en-US" dirty="0" smtClean="0"/>
              <a:t>. </a:t>
            </a: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Example: </a:t>
            </a:r>
            <a:r>
              <a:rPr lang="en-US" i="1" u="sng" dirty="0" smtClean="0"/>
              <a:t>Hawaiian </a:t>
            </a:r>
            <a:r>
              <a:rPr lang="en-US" i="1" u="sng" dirty="0" smtClean="0"/>
              <a:t>Islands</a:t>
            </a:r>
            <a:endParaRPr lang="en-US" i="1" u="sng" dirty="0"/>
          </a:p>
        </p:txBody>
      </p:sp>
      <p:pic>
        <p:nvPicPr>
          <p:cNvPr id="6146" name="Picture 2" descr="Image result for hot 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82" y="4373141"/>
            <a:ext cx="4495800" cy="24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6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 of Magma: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u="sng" dirty="0" smtClean="0"/>
              <a:t>Viscosity</a:t>
            </a:r>
            <a:r>
              <a:rPr lang="en-US" dirty="0" smtClean="0"/>
              <a:t> </a:t>
            </a:r>
            <a:r>
              <a:rPr lang="en-US" dirty="0"/>
              <a:t>– resistance to flow</a:t>
            </a:r>
          </a:p>
          <a:p>
            <a:pPr lvl="0"/>
            <a:r>
              <a:rPr lang="en-US" i="1" u="sng" dirty="0"/>
              <a:t>Silica Content</a:t>
            </a:r>
            <a:r>
              <a:rPr lang="en-US" dirty="0"/>
              <a:t> - Silica is the principal ingredient in all magma</a:t>
            </a:r>
          </a:p>
          <a:p>
            <a:pPr lvl="1"/>
            <a:r>
              <a:rPr lang="en-US" dirty="0"/>
              <a:t>High amounts of silica resist flow</a:t>
            </a:r>
          </a:p>
          <a:p>
            <a:pPr lvl="1"/>
            <a:r>
              <a:rPr lang="en-US" dirty="0"/>
              <a:t>Low amounts of silica flow easier</a:t>
            </a:r>
          </a:p>
        </p:txBody>
      </p:sp>
    </p:spTree>
    <p:extLst>
      <p:ext uri="{BB962C8B-B14F-4D97-AF65-F5344CB8AC3E}">
        <p14:creationId xmlns:p14="http://schemas.microsoft.com/office/powerpoint/2010/main" val="40692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2046</TotalTime>
  <Words>850</Words>
  <Application>Microsoft Office PowerPoint</Application>
  <PresentationFormat>On-screen Show (4:3)</PresentationFormat>
  <Paragraphs>120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Adjacency</vt:lpstr>
      <vt:lpstr>Volcanoes</vt:lpstr>
      <vt:lpstr>I. What is a volcano?</vt:lpstr>
      <vt:lpstr>II.  Why Volcanoes form:</vt:lpstr>
      <vt:lpstr>Where Volcanoes Form</vt:lpstr>
      <vt:lpstr>PowerPoint Presentation</vt:lpstr>
      <vt:lpstr>1.  Volcanoes at Divergent Boundaries </vt:lpstr>
      <vt:lpstr>2.  Volcanoes at Convergent Boundaries (Subduction)</vt:lpstr>
      <vt:lpstr>3.  Volcanoes at Hot Spots</vt:lpstr>
      <vt:lpstr>Characteristics of Magma:</vt:lpstr>
      <vt:lpstr>PowerPoint Presentation</vt:lpstr>
      <vt:lpstr>Types of Magma</vt:lpstr>
      <vt:lpstr>Volcanic eruptions and Lava</vt:lpstr>
      <vt:lpstr>Lava Types: </vt:lpstr>
      <vt:lpstr>Factors that determine eruption violence: </vt:lpstr>
      <vt:lpstr>Tephra</vt:lpstr>
      <vt:lpstr>Pyroclastic flows</vt:lpstr>
      <vt:lpstr>PowerPoint Presentation</vt:lpstr>
      <vt:lpstr>PowerPoint Presentation</vt:lpstr>
      <vt:lpstr>Shield Volcanoes:</vt:lpstr>
      <vt:lpstr>Cinder Cones:</vt:lpstr>
      <vt:lpstr>Composite or Stratovolcano:</vt:lpstr>
      <vt:lpstr>Fissure Volcanoes:</vt:lpstr>
      <vt:lpstr>Caldera Formation:</vt:lpstr>
      <vt:lpstr>PowerPoint Presentation</vt:lpstr>
      <vt:lpstr>Terms to describe volcanoes:</vt:lpstr>
      <vt:lpstr>Label the parts of the Volcano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</dc:title>
  <dc:creator>Carrie M. Bray</dc:creator>
  <cp:lastModifiedBy>Carrie M. Bray</cp:lastModifiedBy>
  <cp:revision>34</cp:revision>
  <dcterms:created xsi:type="dcterms:W3CDTF">2016-10-20T23:23:48Z</dcterms:created>
  <dcterms:modified xsi:type="dcterms:W3CDTF">2017-03-22T19:25:08Z</dcterms:modified>
</cp:coreProperties>
</file>