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5" r:id="rId3"/>
    <p:sldId id="274" r:id="rId4"/>
    <p:sldId id="276" r:id="rId5"/>
    <p:sldId id="277" r:id="rId6"/>
    <p:sldId id="278" r:id="rId7"/>
    <p:sldId id="279" r:id="rId8"/>
    <p:sldId id="280" r:id="rId9"/>
    <p:sldId id="300" r:id="rId10"/>
    <p:sldId id="257" r:id="rId11"/>
    <p:sldId id="267" r:id="rId12"/>
    <p:sldId id="258" r:id="rId13"/>
    <p:sldId id="259" r:id="rId14"/>
    <p:sldId id="260" r:id="rId15"/>
    <p:sldId id="281" r:id="rId16"/>
    <p:sldId id="282" r:id="rId17"/>
    <p:sldId id="261" r:id="rId18"/>
    <p:sldId id="283" r:id="rId19"/>
    <p:sldId id="262" r:id="rId20"/>
    <p:sldId id="293" r:id="rId21"/>
    <p:sldId id="292" r:id="rId22"/>
    <p:sldId id="284" r:id="rId23"/>
    <p:sldId id="263" r:id="rId24"/>
    <p:sldId id="285" r:id="rId25"/>
    <p:sldId id="294" r:id="rId26"/>
    <p:sldId id="264" r:id="rId27"/>
    <p:sldId id="295" r:id="rId28"/>
    <p:sldId id="265" r:id="rId29"/>
    <p:sldId id="286" r:id="rId30"/>
    <p:sldId id="266" r:id="rId31"/>
    <p:sldId id="268" r:id="rId32"/>
    <p:sldId id="269" r:id="rId33"/>
    <p:sldId id="291" r:id="rId34"/>
    <p:sldId id="271" r:id="rId35"/>
    <p:sldId id="272" r:id="rId36"/>
    <p:sldId id="270" r:id="rId37"/>
    <p:sldId id="273" r:id="rId38"/>
    <p:sldId id="296" r:id="rId39"/>
    <p:sldId id="297" r:id="rId40"/>
    <p:sldId id="298" r:id="rId41"/>
    <p:sldId id="299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F15C7-B5F3-4276-B4E4-081E3C69B0AD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4F1E6-9C0B-4F44-9B17-7FD44191A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063007-CB32-473A-8FA1-C9E136CCAC35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773E47-11DF-4523-A890-0441501D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1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3E47-11DF-4523-A890-0441501DB0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2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D486-7F37-4F4B-89D0-68B2FD4A1EAB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9F4D-FBB7-441E-9001-465CA732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D486-7F37-4F4B-89D0-68B2FD4A1EAB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9F4D-FBB7-441E-9001-465CA732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3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D486-7F37-4F4B-89D0-68B2FD4A1EAB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9F4D-FBB7-441E-9001-465CA732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D486-7F37-4F4B-89D0-68B2FD4A1EAB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9F4D-FBB7-441E-9001-465CA732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D486-7F37-4F4B-89D0-68B2FD4A1EAB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9F4D-FBB7-441E-9001-465CA732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4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D486-7F37-4F4B-89D0-68B2FD4A1EAB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9F4D-FBB7-441E-9001-465CA732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4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D486-7F37-4F4B-89D0-68B2FD4A1EAB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9F4D-FBB7-441E-9001-465CA732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9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D486-7F37-4F4B-89D0-68B2FD4A1EAB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9F4D-FBB7-441E-9001-465CA732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8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D486-7F37-4F4B-89D0-68B2FD4A1EAB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9F4D-FBB7-441E-9001-465CA732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2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D486-7F37-4F4B-89D0-68B2FD4A1EAB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9F4D-FBB7-441E-9001-465CA732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9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D486-7F37-4F4B-89D0-68B2FD4A1EAB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9F4D-FBB7-441E-9001-465CA732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8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9D486-7F37-4F4B-89D0-68B2FD4A1EAB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E9F4D-FBB7-441E-9001-465CA732B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8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Minerals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mineral?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mineral has 5 </a:t>
            </a:r>
            <a:r>
              <a:rPr lang="en-US" u="sng" dirty="0" smtClean="0"/>
              <a:t>characteristics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Occurs naturally (not man made)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Solid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Has definite chemical composition (chemical formula) (ex: water = H20)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Atoms are arranged in an orderly pattern (crystal structure)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Inorganic (never alive)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minerals made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Minerals are made of crystals!</a:t>
            </a:r>
          </a:p>
          <a:p>
            <a:r>
              <a:rPr lang="en-US" b="1" u="sng" dirty="0" smtClean="0"/>
              <a:t>Crystal</a:t>
            </a:r>
            <a:r>
              <a:rPr lang="en-US" dirty="0" smtClean="0"/>
              <a:t> – regular geometric solid with smooth surfaces called crystal faces. (</a:t>
            </a:r>
            <a:r>
              <a:rPr lang="en-US" i="1" dirty="0" smtClean="0"/>
              <a:t>atoms arranged in a pattern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The crystal structure will affect the minerals solid form, cleavage, hardness, and density.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minerals 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magma rises, cools, atoms move close together, and form compounds.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Pressure on minerals is so great, change without melting, then form new minerals.</a:t>
            </a:r>
          </a:p>
        </p:txBody>
      </p:sp>
    </p:spTree>
    <p:extLst>
      <p:ext uri="{BB962C8B-B14F-4D97-AF65-F5344CB8AC3E}">
        <p14:creationId xmlns:p14="http://schemas.microsoft.com/office/powerpoint/2010/main" val="1740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identify minerals?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looking at their properties: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Streak</a:t>
            </a:r>
          </a:p>
          <a:p>
            <a:pPr lvl="1"/>
            <a:r>
              <a:rPr lang="en-US" dirty="0" smtClean="0"/>
              <a:t>Luster</a:t>
            </a:r>
          </a:p>
          <a:p>
            <a:pPr lvl="1"/>
            <a:r>
              <a:rPr lang="en-US" dirty="0" smtClean="0"/>
              <a:t>Cleavage</a:t>
            </a:r>
          </a:p>
          <a:p>
            <a:pPr lvl="1"/>
            <a:r>
              <a:rPr lang="en-US" dirty="0" smtClean="0"/>
              <a:t>Fracture</a:t>
            </a:r>
          </a:p>
          <a:p>
            <a:pPr lvl="1"/>
            <a:r>
              <a:rPr lang="en-US" dirty="0" smtClean="0"/>
              <a:t>Hardness</a:t>
            </a:r>
          </a:p>
          <a:p>
            <a:pPr lvl="1"/>
            <a:r>
              <a:rPr lang="en-US" dirty="0" smtClean="0"/>
              <a:t>Specific gravity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minerals have distinct colors to help identify them.  BUT it is the </a:t>
            </a:r>
            <a:r>
              <a:rPr lang="en-US" b="1" u="sng" dirty="0" smtClean="0">
                <a:solidFill>
                  <a:schemeClr val="accent2"/>
                </a:solidFill>
              </a:rPr>
              <a:t>LEAST</a:t>
            </a:r>
            <a:r>
              <a:rPr lang="en-US" dirty="0" smtClean="0"/>
              <a:t> useful property.</a:t>
            </a:r>
          </a:p>
          <a:p>
            <a:pPr lvl="1"/>
            <a:r>
              <a:rPr lang="en-US" dirty="0" smtClean="0"/>
              <a:t>Ex. Sulfur - yellow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Mineral, many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2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12526" y="-39665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70" name="Picture 2" descr="Image result for one mineral many colo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2" t="35165" r="27702" b="19281"/>
          <a:stretch/>
        </p:blipFill>
        <p:spPr bwMode="auto">
          <a:xfrm>
            <a:off x="1431197" y="1447800"/>
            <a:ext cx="6306657" cy="481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Mineral, same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many minerals one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0292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color of the minerals </a:t>
            </a:r>
            <a:r>
              <a:rPr lang="en-US" b="1" u="sng" dirty="0" smtClean="0">
                <a:solidFill>
                  <a:srgbClr val="FF0000"/>
                </a:solidFill>
              </a:rPr>
              <a:t>POWDER</a:t>
            </a:r>
            <a:r>
              <a:rPr lang="en-US" dirty="0" smtClean="0"/>
              <a:t>.  This is tested by rubbing the mineral on an unglazed white or black ceramic tile, called a streak plate.</a:t>
            </a:r>
          </a:p>
          <a:p>
            <a:pPr lvl="1"/>
            <a:r>
              <a:rPr lang="en-US" dirty="0" smtClean="0"/>
              <a:t>Ex. Pyrite (gold color) but it has a black/green streak.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streak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619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treak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04986"/>
            <a:ext cx="46863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way </a:t>
            </a:r>
            <a:r>
              <a:rPr lang="en-US" u="sng" dirty="0" smtClean="0">
                <a:solidFill>
                  <a:srgbClr val="00B0F0"/>
                </a:solidFill>
              </a:rPr>
              <a:t>light</a:t>
            </a:r>
            <a:r>
              <a:rPr lang="en-US" dirty="0" smtClean="0"/>
              <a:t> is reflected off the surface of the mineral.</a:t>
            </a:r>
          </a:p>
          <a:p>
            <a:pPr lvl="1"/>
            <a:r>
              <a:rPr lang="en-US" u="sng" dirty="0" smtClean="0"/>
              <a:t>Metallic</a:t>
            </a:r>
            <a:r>
              <a:rPr lang="en-US" dirty="0" smtClean="0"/>
              <a:t> – shines like polished metal.</a:t>
            </a:r>
          </a:p>
          <a:p>
            <a:pPr lvl="1"/>
            <a:r>
              <a:rPr lang="en-US" u="sng" dirty="0" smtClean="0"/>
              <a:t>Non-metallic</a:t>
            </a:r>
            <a:r>
              <a:rPr lang="en-US" dirty="0" smtClean="0"/>
              <a:t> – shines like glass, pearly, diamond, or can be greasy, oily, dull, or earthy.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Ex: Galena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MATTER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that has mass and volume.</a:t>
            </a:r>
          </a:p>
          <a:p>
            <a:pPr lvl="1"/>
            <a:r>
              <a:rPr lang="en-US" b="1" u="sng" dirty="0" smtClean="0"/>
              <a:t>Mass</a:t>
            </a:r>
            <a:r>
              <a:rPr lang="en-US" dirty="0" smtClean="0"/>
              <a:t> – measure of the amount of material in an object or substance.</a:t>
            </a:r>
          </a:p>
          <a:p>
            <a:pPr lvl="1"/>
            <a:r>
              <a:rPr lang="en-US" b="1" u="sng" dirty="0" smtClean="0"/>
              <a:t>Volume</a:t>
            </a:r>
            <a:r>
              <a:rPr lang="en-US" dirty="0" smtClean="0"/>
              <a:t> – the amount of space taken up by an object or substance.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t="24594" r="17756" b="18209"/>
          <a:stretch/>
        </p:blipFill>
        <p:spPr bwMode="auto">
          <a:xfrm>
            <a:off x="301048" y="340447"/>
            <a:ext cx="8558949" cy="591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2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csmres.jmu.edu/geollab/Fichter/Minerals/images/lust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1378"/>
          <a:stretch/>
        </p:blipFill>
        <p:spPr bwMode="auto">
          <a:xfrm>
            <a:off x="609600" y="1600200"/>
            <a:ext cx="807854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csmres.jmu.edu/geollab/Fichter/Minerals/images/lust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0"/>
          <a:stretch/>
        </p:blipFill>
        <p:spPr bwMode="auto">
          <a:xfrm>
            <a:off x="1752600" y="1676400"/>
            <a:ext cx="5638800" cy="48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ability of the mineral to resist scratching.  </a:t>
            </a:r>
            <a:r>
              <a:rPr lang="en-US" dirty="0" err="1" smtClean="0"/>
              <a:t>Mohs</a:t>
            </a:r>
            <a:r>
              <a:rPr lang="en-US" dirty="0" smtClean="0"/>
              <a:t> Scale of Hardness is the scale used to determine the hardness of a mineral.</a:t>
            </a:r>
          </a:p>
          <a:p>
            <a:pPr lvl="1"/>
            <a:r>
              <a:rPr lang="en-US" dirty="0" smtClean="0"/>
              <a:t>Ex Talc: softest &amp; Diamond: hardest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mohs scale of hard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2400"/>
            <a:ext cx="9109075" cy="634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5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Image result for mohs scale of hard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399"/>
            <a:ext cx="3429000" cy="66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2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D=mass/volume</a:t>
            </a:r>
          </a:p>
          <a:p>
            <a:r>
              <a:rPr lang="en-US" dirty="0" smtClean="0"/>
              <a:t>Each mineral has its own characteristic density.</a:t>
            </a:r>
          </a:p>
          <a:p>
            <a:r>
              <a:rPr lang="en-US" dirty="0" smtClean="0"/>
              <a:t>Does a mineral float or sink in water?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557204" cy="41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of a mineral to break along definite planes or directions.  (Breaks into sheets or nice even shapes)</a:t>
            </a:r>
          </a:p>
          <a:p>
            <a:pPr lvl="1"/>
            <a:r>
              <a:rPr lang="en-US" dirty="0" smtClean="0"/>
              <a:t>Ex: halite breaks into cubes</a:t>
            </a:r>
          </a:p>
          <a:p>
            <a:pPr lvl="1"/>
            <a:r>
              <a:rPr lang="en-US" dirty="0" smtClean="0"/>
              <a:t>Ex: mica splits into sheets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mineral cleav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mineral cleav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Image result for mineral cleav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667000"/>
            <a:ext cx="42433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Image result for mineral cleav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772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8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mineral breaks in no specific plane or direction.  Rough/uneven edges</a:t>
            </a:r>
          </a:p>
          <a:p>
            <a:pPr lvl="1"/>
            <a:r>
              <a:rPr lang="en-US" dirty="0" smtClean="0"/>
              <a:t>Ex: Quartz</a:t>
            </a:r>
            <a:endParaRPr lang="en-US" dirty="0"/>
          </a:p>
        </p:txBody>
      </p:sp>
      <p:pic>
        <p:nvPicPr>
          <p:cNvPr id="17410" name="Picture 2" descr="Image result for mineral fra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3352800"/>
            <a:ext cx="4495800" cy="29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mineral fra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71105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6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Comparing the ratio of a minerals mass in air to the minerals mass in water.  This tells you how many times denser the mineral is than water.</a:t>
            </a:r>
            <a:endParaRPr lang="en-US" dirty="0"/>
          </a:p>
        </p:txBody>
      </p:sp>
      <p:sp>
        <p:nvSpPr>
          <p:cNvPr id="4" name="AutoShape 2" descr="Image result for specific grav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specific grav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specific gravit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Image result for specific gra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30194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Fluorescence</a:t>
            </a:r>
            <a:r>
              <a:rPr lang="en-US" dirty="0" smtClean="0"/>
              <a:t> – appears to glow under UV light</a:t>
            </a:r>
          </a:p>
          <a:p>
            <a:pPr lvl="1"/>
            <a:r>
              <a:rPr lang="en-US" dirty="0" smtClean="0"/>
              <a:t>Ex: fluorite</a:t>
            </a:r>
          </a:p>
          <a:p>
            <a:r>
              <a:rPr lang="en-US" u="sng" dirty="0" smtClean="0"/>
              <a:t>Taste</a:t>
            </a:r>
            <a:r>
              <a:rPr lang="en-US" dirty="0" smtClean="0"/>
              <a:t> – ex: halite (salt)</a:t>
            </a:r>
          </a:p>
          <a:p>
            <a:r>
              <a:rPr lang="en-US" u="sng" dirty="0" smtClean="0"/>
              <a:t>Magnetism</a:t>
            </a:r>
            <a:r>
              <a:rPr lang="en-US" dirty="0" smtClean="0"/>
              <a:t> – mineral is magnetic</a:t>
            </a:r>
          </a:p>
          <a:p>
            <a:pPr lvl="1"/>
            <a:r>
              <a:rPr lang="en-US" dirty="0" smtClean="0"/>
              <a:t>(ex: magnetite)</a:t>
            </a:r>
          </a:p>
          <a:p>
            <a:r>
              <a:rPr lang="en-US" u="sng" dirty="0" smtClean="0"/>
              <a:t>Radioactive</a:t>
            </a:r>
            <a:r>
              <a:rPr lang="en-US" dirty="0" smtClean="0"/>
              <a:t> – emit subatomic particles, can be detected by a </a:t>
            </a:r>
            <a:r>
              <a:rPr lang="en-US" dirty="0"/>
              <a:t>G</a:t>
            </a:r>
            <a:r>
              <a:rPr lang="en-US" dirty="0" smtClean="0"/>
              <a:t>eiger counter.</a:t>
            </a:r>
          </a:p>
          <a:p>
            <a:r>
              <a:rPr lang="en-US" u="sng" dirty="0" smtClean="0"/>
              <a:t>Acid Test</a:t>
            </a:r>
            <a:r>
              <a:rPr lang="en-US" dirty="0" smtClean="0"/>
              <a:t> – mineral is exposed to acid, CO2 bubbles are released, appear to fizz</a:t>
            </a:r>
          </a:p>
          <a:p>
            <a:pPr lvl="1"/>
            <a:r>
              <a:rPr lang="en-US" dirty="0" smtClean="0"/>
              <a:t>(Ex: calcite)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Fluorescence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fluorescent miner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4507"/>
            <a:ext cx="7162800" cy="535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7 groups that </a:t>
            </a:r>
            <a:r>
              <a:rPr lang="en-US" dirty="0" smtClean="0"/>
              <a:t>minerals are classified into: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Silicates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Sulfides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Sulfates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Carbonates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Oxides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Native elements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Halides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58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/>
              <a:t>The most abundant chemical elements in the Earth's crust and mantle are: Oxygen (O), Silicon (Si).</a:t>
            </a:r>
          </a:p>
          <a:p>
            <a:pPr marL="0" indent="0">
              <a:buNone/>
            </a:pP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Silicate </a:t>
            </a:r>
            <a:r>
              <a:rPr lang="en-US" u="sng" dirty="0"/>
              <a:t>minerals</a:t>
            </a:r>
            <a:r>
              <a:rPr lang="en-US" dirty="0"/>
              <a:t> - Most abundant mineral group, make up about 90% of the Earth’s surface.  These minerals contain </a:t>
            </a:r>
            <a:r>
              <a:rPr lang="en-US" u="sng" dirty="0"/>
              <a:t>silica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Si</a:t>
            </a:r>
            <a:r>
              <a:rPr lang="en-US" baseline="30000" dirty="0">
                <a:solidFill>
                  <a:srgbClr val="FF0000"/>
                </a:solidFill>
              </a:rPr>
              <a:t>4+</a:t>
            </a:r>
            <a:r>
              <a:rPr lang="en-US" dirty="0"/>
              <a:t>) and </a:t>
            </a:r>
            <a:r>
              <a:rPr lang="en-US" u="sng" dirty="0"/>
              <a:t>oxygen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baseline="30000" dirty="0">
                <a:solidFill>
                  <a:srgbClr val="FF0000"/>
                </a:solidFill>
              </a:rPr>
              <a:t>2-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Ex: </a:t>
            </a:r>
            <a:r>
              <a:rPr lang="en-US" dirty="0" smtClean="0"/>
              <a:t>Quartz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24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 </a:t>
            </a:r>
            <a:r>
              <a:rPr lang="en-US" u="sng" dirty="0"/>
              <a:t>Non-Silicate Mineral</a:t>
            </a:r>
            <a:r>
              <a:rPr lang="en-US" dirty="0"/>
              <a:t> </a:t>
            </a:r>
            <a:r>
              <a:rPr lang="en-US" dirty="0" smtClean="0"/>
              <a:t>groups:</a:t>
            </a:r>
            <a:endParaRPr lang="en-US" dirty="0"/>
          </a:p>
          <a:p>
            <a:pPr marL="971550" lvl="1" indent="-514350">
              <a:buFont typeface="+mj-lt"/>
              <a:buAutoNum type="arabicPeriod" startAt="2"/>
            </a:pPr>
            <a:r>
              <a:rPr lang="en-US" u="sng" dirty="0" smtClean="0"/>
              <a:t>Oxides</a:t>
            </a:r>
            <a:r>
              <a:rPr lang="en-US" u="sng" dirty="0"/>
              <a:t> </a:t>
            </a:r>
            <a:r>
              <a:rPr lang="en-US" dirty="0"/>
              <a:t>- all </a:t>
            </a:r>
            <a:r>
              <a:rPr lang="en-US" dirty="0" smtClean="0"/>
              <a:t>contain oxygen (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) and a metal</a:t>
            </a:r>
          </a:p>
          <a:p>
            <a:pPr marL="1371600" lvl="2" indent="-514350"/>
            <a:r>
              <a:rPr lang="en-US" dirty="0" smtClean="0"/>
              <a:t>Ex: hematite/iron </a:t>
            </a:r>
            <a:r>
              <a:rPr lang="en-US" dirty="0"/>
              <a:t>ore, magnetite/iron ore, corundum/industrial </a:t>
            </a:r>
            <a:r>
              <a:rPr lang="en-US" dirty="0" smtClean="0"/>
              <a:t>abrasive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u="sng" dirty="0" smtClean="0"/>
              <a:t>Sulfides</a:t>
            </a:r>
            <a:r>
              <a:rPr lang="en-US" dirty="0"/>
              <a:t> - all </a:t>
            </a:r>
            <a:r>
              <a:rPr lang="en-US" dirty="0" smtClean="0"/>
              <a:t>contain sulfur (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)</a:t>
            </a:r>
          </a:p>
          <a:p>
            <a:pPr marL="1371600" lvl="2" indent="-514350"/>
            <a:r>
              <a:rPr lang="en-US" dirty="0" smtClean="0"/>
              <a:t>Ex: galena/lead </a:t>
            </a:r>
            <a:r>
              <a:rPr lang="en-US" dirty="0"/>
              <a:t>ore</a:t>
            </a:r>
            <a:r>
              <a:rPr lang="en-US" dirty="0" smtClean="0"/>
              <a:t>, </a:t>
            </a:r>
            <a:r>
              <a:rPr lang="en-US" dirty="0"/>
              <a:t>pyrite/'fools gold</a:t>
            </a:r>
            <a:r>
              <a:rPr lang="en-US" dirty="0" smtClean="0"/>
              <a:t>')</a:t>
            </a:r>
            <a:endParaRPr lang="en-US" i="1" dirty="0" smtClean="0"/>
          </a:p>
          <a:p>
            <a:pPr marL="971550" lvl="1" indent="-514350">
              <a:buFont typeface="+mj-lt"/>
              <a:buAutoNum type="arabicPeriod" startAt="2"/>
            </a:pPr>
            <a:r>
              <a:rPr lang="en-US" u="sng" dirty="0" smtClean="0"/>
              <a:t>Sulfates</a:t>
            </a:r>
            <a:r>
              <a:rPr lang="en-US" dirty="0"/>
              <a:t> - all </a:t>
            </a:r>
            <a:r>
              <a:rPr lang="en-US" dirty="0" smtClean="0"/>
              <a:t>contain sulfur and oxygen (</a:t>
            </a:r>
            <a:r>
              <a:rPr lang="en-US" dirty="0" smtClean="0">
                <a:solidFill>
                  <a:srgbClr val="FF0000"/>
                </a:solidFill>
              </a:rPr>
              <a:t>SO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)</a:t>
            </a:r>
          </a:p>
          <a:p>
            <a:pPr marL="1371600" lvl="2" indent="-514350"/>
            <a:r>
              <a:rPr lang="en-US" dirty="0" smtClean="0"/>
              <a:t>Ex: gypsum/plaster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71550" lvl="1" indent="-514350">
              <a:buFont typeface="+mj-lt"/>
              <a:buAutoNum type="arabicPeriod" startAt="5"/>
            </a:pPr>
            <a:r>
              <a:rPr lang="en-US" u="sng" dirty="0"/>
              <a:t>Native Elements</a:t>
            </a:r>
            <a:r>
              <a:rPr lang="en-US" dirty="0"/>
              <a:t> </a:t>
            </a:r>
            <a:r>
              <a:rPr lang="en-US" dirty="0" smtClean="0"/>
              <a:t>- minerals that are made of only one type of element.</a:t>
            </a:r>
          </a:p>
          <a:p>
            <a:pPr marL="1371600" lvl="2" indent="-514350"/>
            <a:r>
              <a:rPr lang="en-US" dirty="0" smtClean="0"/>
              <a:t>Ex: gold</a:t>
            </a:r>
            <a:r>
              <a:rPr lang="en-US" dirty="0"/>
              <a:t>, copper, diamond, sulfur, graphite, silver, </a:t>
            </a:r>
            <a:r>
              <a:rPr lang="en-US" dirty="0" smtClean="0"/>
              <a:t>platinum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u="sng" dirty="0" smtClean="0"/>
              <a:t>Halides </a:t>
            </a:r>
            <a:r>
              <a:rPr lang="en-US" dirty="0" smtClean="0"/>
              <a:t>- all contain halogen ions, such as chlorine (</a:t>
            </a:r>
            <a:r>
              <a:rPr lang="en-US" dirty="0" err="1" smtClean="0">
                <a:solidFill>
                  <a:srgbClr val="FF0000"/>
                </a:solidFill>
              </a:rPr>
              <a:t>Cl</a:t>
            </a:r>
            <a:r>
              <a:rPr lang="en-US" dirty="0" smtClean="0"/>
              <a:t>), Bromine (</a:t>
            </a:r>
            <a:r>
              <a:rPr lang="en-US" dirty="0" smtClean="0">
                <a:solidFill>
                  <a:srgbClr val="FF0000"/>
                </a:solidFill>
              </a:rPr>
              <a:t>Br</a:t>
            </a:r>
            <a:r>
              <a:rPr lang="en-US" dirty="0" smtClean="0"/>
              <a:t>), Fluorine (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), and Iodine (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).</a:t>
            </a:r>
          </a:p>
          <a:p>
            <a:pPr marL="1371600" lvl="2" indent="-514350"/>
            <a:r>
              <a:rPr lang="en-US" dirty="0" smtClean="0"/>
              <a:t>Ex: Halite/common table salt, Fluorite/steel hardener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u="sng" dirty="0" smtClean="0"/>
              <a:t>Carbonates</a:t>
            </a:r>
            <a:r>
              <a:rPr lang="en-US" dirty="0"/>
              <a:t> - all </a:t>
            </a:r>
            <a:r>
              <a:rPr lang="en-US" dirty="0" smtClean="0"/>
              <a:t>contain carbon, oxygen, and a metal </a:t>
            </a:r>
            <a:r>
              <a:rPr lang="en-US" dirty="0"/>
              <a:t>(</a:t>
            </a:r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)</a:t>
            </a:r>
          </a:p>
          <a:p>
            <a:pPr marL="1371600" lvl="2" indent="-514350"/>
            <a:r>
              <a:rPr lang="en-US" dirty="0" smtClean="0"/>
              <a:t>Ex: calcite/cement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Minerals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From molten rock (Magma)</a:t>
            </a:r>
          </a:p>
          <a:p>
            <a:pPr marL="640080" lvl="1">
              <a:buFont typeface="Arial" pitchFamily="34" charset="0"/>
              <a:buChar char="•"/>
              <a:defRPr/>
            </a:pPr>
            <a:r>
              <a:rPr lang="en-US" dirty="0"/>
              <a:t>Magma rises from deep in the Earth</a:t>
            </a:r>
          </a:p>
          <a:p>
            <a:pPr marL="640080" lvl="1">
              <a:buFont typeface="Arial" pitchFamily="34" charset="0"/>
              <a:buChar char="•"/>
              <a:defRPr/>
            </a:pPr>
            <a:r>
              <a:rPr lang="en-US" dirty="0"/>
              <a:t>As it begins to cool, atoms begin moving closer together</a:t>
            </a:r>
          </a:p>
          <a:p>
            <a:pPr marL="640080" lvl="1">
              <a:buFont typeface="Arial" pitchFamily="34" charset="0"/>
              <a:buChar char="•"/>
              <a:defRPr/>
            </a:pPr>
            <a:r>
              <a:rPr lang="en-US" dirty="0"/>
              <a:t>Over time they group together and form minerals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29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Minerals 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From Pressure</a:t>
            </a:r>
          </a:p>
          <a:p>
            <a:pPr lvl="1"/>
            <a:r>
              <a:rPr lang="en-US" altLang="en-US" dirty="0"/>
              <a:t>Minerals break down under high heat and pressure</a:t>
            </a:r>
          </a:p>
          <a:p>
            <a:pPr lvl="1"/>
            <a:r>
              <a:rPr lang="en-US" altLang="en-US" dirty="0"/>
              <a:t>Temperature and pressure gets high enough to change the rock without melting it</a:t>
            </a:r>
          </a:p>
          <a:p>
            <a:pPr lvl="1"/>
            <a:r>
              <a:rPr lang="en-US" altLang="en-US" dirty="0"/>
              <a:t>Atoms recombine in new ways to form new minerals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4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substance that cannot be broken into simpler substances by ordinary chemical means.</a:t>
            </a:r>
            <a:endParaRPr lang="en-US" dirty="0"/>
          </a:p>
        </p:txBody>
      </p:sp>
      <p:pic>
        <p:nvPicPr>
          <p:cNvPr id="2050" name="Picture 2" descr="Image result for 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4762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 </a:t>
            </a:r>
            <a:r>
              <a:rPr lang="en-US" b="1" dirty="0"/>
              <a:t>ore</a:t>
            </a:r>
            <a:r>
              <a:rPr lang="en-US" dirty="0"/>
              <a:t> is a type of rock that contains sufficient </a:t>
            </a:r>
            <a:r>
              <a:rPr lang="en-US" b="1" dirty="0" smtClean="0"/>
              <a:t>minerals </a:t>
            </a:r>
            <a:r>
              <a:rPr lang="en-US" dirty="0" smtClean="0"/>
              <a:t>with </a:t>
            </a:r>
            <a:r>
              <a:rPr lang="en-US" dirty="0"/>
              <a:t>important elements including metals that can be economically extracted from the rock.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ores</a:t>
            </a:r>
            <a:r>
              <a:rPr lang="en-US" dirty="0"/>
              <a:t> are extracted from the earth through mining; they are then refined (often via smelting) to extract the valuable element, or elements.</a:t>
            </a:r>
          </a:p>
        </p:txBody>
      </p:sp>
    </p:spTree>
    <p:extLst>
      <p:ext uri="{BB962C8B-B14F-4D97-AF65-F5344CB8AC3E}">
        <p14:creationId xmlns:p14="http://schemas.microsoft.com/office/powerpoint/2010/main" val="1177013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Ore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yrite</a:t>
            </a:r>
          </a:p>
          <a:p>
            <a:r>
              <a:rPr lang="en-US" dirty="0" smtClean="0"/>
              <a:t>Magnetite</a:t>
            </a:r>
          </a:p>
          <a:p>
            <a:r>
              <a:rPr lang="en-US" dirty="0" smtClean="0"/>
              <a:t>Hematite</a:t>
            </a:r>
          </a:p>
          <a:p>
            <a:r>
              <a:rPr lang="en-US" dirty="0" smtClean="0"/>
              <a:t>Galena</a:t>
            </a:r>
          </a:p>
          <a:p>
            <a:r>
              <a:rPr lang="en-US" dirty="0" smtClean="0"/>
              <a:t>Graphite</a:t>
            </a:r>
          </a:p>
          <a:p>
            <a:r>
              <a:rPr lang="en-US" dirty="0"/>
              <a:t>S</a:t>
            </a:r>
            <a:r>
              <a:rPr lang="en-US" dirty="0" smtClean="0"/>
              <a:t>ulfur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5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periodic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350"/>
            <a:ext cx="86868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9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atomic numb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8"/>
          <a:stretch/>
        </p:blipFill>
        <p:spPr bwMode="auto">
          <a:xfrm>
            <a:off x="990600" y="1514648"/>
            <a:ext cx="7239000" cy="520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1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BONDS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atomic b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598"/>
            <a:ext cx="7545216" cy="516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BONDS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metallic b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68582"/>
            <a:ext cx="4842309" cy="51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MINERALS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4981</TotalTime>
  <Words>689</Words>
  <Application>Microsoft Office PowerPoint</Application>
  <PresentationFormat>On-screen Show (4:3)</PresentationFormat>
  <Paragraphs>131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Minerals</vt:lpstr>
      <vt:lpstr>MATTER</vt:lpstr>
      <vt:lpstr>Atom:</vt:lpstr>
      <vt:lpstr>Element</vt:lpstr>
      <vt:lpstr>PowerPoint Presentation</vt:lpstr>
      <vt:lpstr>Understanding the Periodic Table</vt:lpstr>
      <vt:lpstr>BONDS</vt:lpstr>
      <vt:lpstr>BONDS</vt:lpstr>
      <vt:lpstr>MINERALS</vt:lpstr>
      <vt:lpstr>What is a mineral?</vt:lpstr>
      <vt:lpstr>What are minerals made of?</vt:lpstr>
      <vt:lpstr>How are minerals formed?</vt:lpstr>
      <vt:lpstr>How do we identify minerals?</vt:lpstr>
      <vt:lpstr>Color</vt:lpstr>
      <vt:lpstr>One Mineral, many colors</vt:lpstr>
      <vt:lpstr>Different Mineral, same colors</vt:lpstr>
      <vt:lpstr>Streak</vt:lpstr>
      <vt:lpstr>Streak</vt:lpstr>
      <vt:lpstr>Luster</vt:lpstr>
      <vt:lpstr>PowerPoint Presentation</vt:lpstr>
      <vt:lpstr>Luster</vt:lpstr>
      <vt:lpstr>Luster</vt:lpstr>
      <vt:lpstr>Hardness</vt:lpstr>
      <vt:lpstr>PowerPoint Presentation</vt:lpstr>
      <vt:lpstr>PowerPoint Presentation</vt:lpstr>
      <vt:lpstr>Density</vt:lpstr>
      <vt:lpstr>Density</vt:lpstr>
      <vt:lpstr>Cleavage</vt:lpstr>
      <vt:lpstr>Cleavage</vt:lpstr>
      <vt:lpstr>Fracture</vt:lpstr>
      <vt:lpstr>Specific Gravity</vt:lpstr>
      <vt:lpstr>Special Properties</vt:lpstr>
      <vt:lpstr>Fluorescence</vt:lpstr>
      <vt:lpstr>Mineral Groups</vt:lpstr>
      <vt:lpstr>Mineral Groups</vt:lpstr>
      <vt:lpstr>Mineral Groups</vt:lpstr>
      <vt:lpstr>Mineral Groups</vt:lpstr>
      <vt:lpstr>How Do Minerals Form?</vt:lpstr>
      <vt:lpstr>How Do Minerals Form?</vt:lpstr>
      <vt:lpstr>Mineral Importance</vt:lpstr>
      <vt:lpstr>Ore Minerals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M. Bray</dc:creator>
  <cp:lastModifiedBy>Carrie M. Bray</cp:lastModifiedBy>
  <cp:revision>34</cp:revision>
  <cp:lastPrinted>2017-02-24T19:41:26Z</cp:lastPrinted>
  <dcterms:created xsi:type="dcterms:W3CDTF">2016-03-02T14:41:44Z</dcterms:created>
  <dcterms:modified xsi:type="dcterms:W3CDTF">2018-03-01T13:59:59Z</dcterms:modified>
</cp:coreProperties>
</file>