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279" r:id="rId3"/>
    <p:sldId id="280" r:id="rId4"/>
    <p:sldId id="264" r:id="rId5"/>
    <p:sldId id="281" r:id="rId6"/>
    <p:sldId id="271" r:id="rId7"/>
    <p:sldId id="270" r:id="rId8"/>
    <p:sldId id="278" r:id="rId9"/>
    <p:sldId id="276" r:id="rId10"/>
    <p:sldId id="274" r:id="rId11"/>
    <p:sldId id="273" r:id="rId12"/>
    <p:sldId id="272" r:id="rId13"/>
    <p:sldId id="269" r:id="rId14"/>
    <p:sldId id="268" r:id="rId15"/>
    <p:sldId id="260" r:id="rId16"/>
    <p:sldId id="261" r:id="rId17"/>
    <p:sldId id="257" r:id="rId18"/>
    <p:sldId id="262" r:id="rId19"/>
    <p:sldId id="275" r:id="rId20"/>
    <p:sldId id="282" r:id="rId21"/>
    <p:sldId id="277" r:id="rId22"/>
    <p:sldId id="283" r:id="rId23"/>
    <p:sldId id="265" r:id="rId24"/>
    <p:sldId id="266" r:id="rId25"/>
    <p:sldId id="263" r:id="rId26"/>
    <p:sldId id="267" r:id="rId27"/>
    <p:sldId id="258" r:id="rId28"/>
    <p:sldId id="259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B4627-9285-432C-AD7E-2B55649216E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0D857F-E280-4A36-81AD-24809E75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90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2/3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</a:p>
          <a:p>
            <a:r>
              <a:rPr lang="en-US" dirty="0" smtClean="0"/>
              <a:t>Density</a:t>
            </a:r>
          </a:p>
          <a:p>
            <a:r>
              <a:rPr lang="en-US" dirty="0" smtClean="0"/>
              <a:t>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One step in determining the metal content of </a:t>
            </a:r>
            <a:r>
              <a:rPr lang="en-US" dirty="0" smtClean="0">
                <a:latin typeface="Calibri" panose="020F0502020204030204" pitchFamily="34" charset="0"/>
              </a:rPr>
              <a:t>a ring </a:t>
            </a:r>
            <a:r>
              <a:rPr lang="en-US" dirty="0">
                <a:latin typeface="Calibri" panose="020F0502020204030204" pitchFamily="34" charset="0"/>
              </a:rPr>
              <a:t>is to find the volume of the ring. </a:t>
            </a:r>
            <a:r>
              <a:rPr lang="en-US" dirty="0" smtClean="0">
                <a:latin typeface="Calibri" panose="020F0502020204030204" pitchFamily="34" charset="0"/>
              </a:rPr>
              <a:t>What </a:t>
            </a:r>
            <a:r>
              <a:rPr lang="en-US" dirty="0">
                <a:latin typeface="Calibri" panose="020F0502020204030204" pitchFamily="34" charset="0"/>
              </a:rPr>
              <a:t>is the volume of this ring?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Answer: 1.7ml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Content Placeholder 6" descr="A graduated cylinder being used to measure the volume of a ring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94977"/>
            <a:ext cx="4038600" cy="4428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53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000" dirty="0">
                <a:latin typeface="Calibri" panose="020F0502020204030204" pitchFamily="34" charset="0"/>
              </a:rPr>
              <a:t>Which of the following is part of a valid process for supporting a hypothesis?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</a:rPr>
              <a:t>Experimentation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3600" dirty="0">
                <a:latin typeface="Calibri" panose="020F0502020204030204" pitchFamily="34" charset="0"/>
              </a:rPr>
              <a:t>Single trials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3600" dirty="0">
                <a:latin typeface="Calibri" panose="020F0502020204030204" pitchFamily="34" charset="0"/>
              </a:rPr>
              <a:t>Limited research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3600" dirty="0">
                <a:latin typeface="Calibri" panose="020F0502020204030204" pitchFamily="34" charset="0"/>
              </a:rPr>
              <a:t>Altering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66928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According to the data shown by the graph, the warmest air during the summer will be found -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above the land between the lakes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closest to the water level of the lakes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above South Lake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closest to North Lake</a:t>
            </a:r>
          </a:p>
          <a:p>
            <a:endParaRPr lang="en-US" dirty="0"/>
          </a:p>
        </p:txBody>
      </p:sp>
      <p:pic>
        <p:nvPicPr>
          <p:cNvPr id="7" name="Content Placeholder 6" descr="A map showing the temperature profile of a landmass surrounded by water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09600"/>
            <a:ext cx="4038600" cy="50829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2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A student claims that the full Moon occurs about once a month. What process will verify the student's claim?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Predicting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Theorizing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</a:rPr>
              <a:t>Observing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Hypothesizing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</a:rPr>
              <a:t>ut </a:t>
            </a:r>
            <a:r>
              <a:rPr lang="en-US" dirty="0">
                <a:latin typeface="Calibri" panose="020F0502020204030204" pitchFamily="34" charset="0"/>
              </a:rPr>
              <a:t>the steps of a scientific experiment in the correct order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Answer: 2,1,4,3</a:t>
            </a:r>
            <a:endParaRPr lang="en-US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 descr="1. propose an outcome. 2. State the problem. 3. Make a conclusion. 4. Gather the data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510540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54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What is the main disadvantage to map projections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alibri" panose="020F0502020204030204" pitchFamily="34" charset="0"/>
              </a:rPr>
              <a:t>Mountains </a:t>
            </a:r>
            <a:r>
              <a:rPr lang="en-US" dirty="0">
                <a:latin typeface="Calibri" panose="020F0502020204030204" pitchFamily="34" charset="0"/>
              </a:rPr>
              <a:t>get flattened on a map so that mountainous areas look larger than they really are.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The northern regions are enlarged because the shallower parts of the oceans are frozen.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The latitude and longitude lines create an optical illusion.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The map is a projection of a round world onto a flat surface</a:t>
            </a: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.</a:t>
            </a:r>
            <a:endParaRPr lang="en-US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Calibri" panose="020F0502020204030204" pitchFamily="34" charset="0"/>
              </a:rPr>
              <a:t>What is the approximate coordinates for the city of Richmond?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A map showing most of North America and Europe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90600"/>
            <a:ext cx="510540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9600" y="175259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Answer: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40˚N, 80˚W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 what direction is Staunton from Richmond?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latin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en-US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Northeast</a:t>
            </a:r>
            <a:endParaRPr lang="en-US" altLang="en-US" sz="1800" dirty="0"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en-US" altLang="en-US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Northwest</a:t>
            </a:r>
            <a:endParaRPr lang="en-US" altLang="en-US" sz="1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en-US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Southeast</a:t>
            </a:r>
            <a:endParaRPr lang="en-US" altLang="en-US" sz="1800" dirty="0"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en-US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Southwest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338" descr="A map of the state of Virgini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56893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7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The wireless operator aboard the Titanic signaled for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 help and gave the ship's location as 41°45'N and 50°14'W.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Which area shown on the map is most likely where the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 Titanic struck the iceberg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</a:p>
          <a:p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Answer: A</a:t>
            </a:r>
            <a:endParaRPr lang="en-US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Content Placeholder 5" descr="A map showing an area south of Greenland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35052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4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Which coordinates identify a location north of a city that has a latitude of 38.0°N and a longitude of 25.0°W?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</a:rPr>
              <a:t>47.0°N and 25.0°W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25.0°N and 38.0°W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0.0° and 0.0°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38.0°N and 47.0°W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A student set up an experiment to test the effects of soil compaction on plant growth. The student put equal weights of moist soil into 10 containers, planted a bean seed one inch deep in each container, and then firmly compacted the soil in 5 of the containers. After the seeds sprouted, the student measured the height of each plant every day and kept a record of the results. What else must the student do over time to ensure a valid experiment?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Water the plants in compacted soil more than those in </a:t>
            </a:r>
            <a:r>
              <a:rPr lang="en-US" sz="2800" dirty="0" err="1">
                <a:latin typeface="Calibri" panose="020F0502020204030204" pitchFamily="34" charset="0"/>
              </a:rPr>
              <a:t>uncompacted</a:t>
            </a:r>
            <a:r>
              <a:rPr lang="en-US" sz="2800" dirty="0">
                <a:latin typeface="Calibri" panose="020F0502020204030204" pitchFamily="34" charset="0"/>
              </a:rPr>
              <a:t> soil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Water any of the plants that seem to be growing more slowly than the others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</a:rPr>
              <a:t>Water all of the containers the same amount and at the same time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Water any container in which the soil feels dry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By </a:t>
            </a:r>
            <a:r>
              <a:rPr lang="en-US" dirty="0"/>
              <a:t>how much has the length </a:t>
            </a:r>
            <a:r>
              <a:rPr lang="en-US" dirty="0" smtClean="0"/>
              <a:t>of the </a:t>
            </a:r>
            <a:r>
              <a:rPr lang="en-US" dirty="0"/>
              <a:t>delta increased </a:t>
            </a:r>
            <a:r>
              <a:rPr lang="en-US" dirty="0" smtClean="0"/>
              <a:t>from 1982 </a:t>
            </a:r>
            <a:r>
              <a:rPr lang="en-US" dirty="0"/>
              <a:t>to 1996?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/>
              <a:t>2 km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solidFill>
                  <a:srgbClr val="FFFF00"/>
                </a:solidFill>
              </a:rPr>
              <a:t>4 km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/>
              <a:t>6 km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/>
              <a:t>8 km</a:t>
            </a:r>
          </a:p>
          <a:p>
            <a:endParaRPr lang="en-US" dirty="0"/>
          </a:p>
        </p:txBody>
      </p:sp>
      <p:pic>
        <p:nvPicPr>
          <p:cNvPr id="7" name="Content Placeholder 6" descr="The growth of a delta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0"/>
            <a:ext cx="44196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03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About how long is the Red Sea?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40 km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1200 km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2100 km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300 km</a:t>
            </a:r>
          </a:p>
          <a:p>
            <a:endParaRPr lang="en-US" dirty="0"/>
          </a:p>
        </p:txBody>
      </p:sp>
      <p:pic>
        <p:nvPicPr>
          <p:cNvPr id="7" name="Content Placeholder 6" descr="A map showing the Red Sea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38400"/>
            <a:ext cx="4572000" cy="4017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1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STOP</a:t>
            </a:r>
            <a:endParaRPr lang="en-US" sz="9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Which profile best represents the contour map along the line AB?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7" name="Picture 6" descr="A contour map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4038600" cy="258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1" name="Picture 18" descr="Elevation Profile 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412" y="5257800"/>
            <a:ext cx="3049588" cy="10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19" descr="Elevation Profile 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636" y="3886199"/>
            <a:ext cx="3147364" cy="105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20" descr="Elevation Profile 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636" y="1081520"/>
            <a:ext cx="3147364" cy="105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21" descr="Elevation Profile 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812" y="2438400"/>
            <a:ext cx="3151188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6013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2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What is the actual distance represented by 1 inch on this map?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 smtClean="0">
                <a:latin typeface="Calibri" panose="020F0502020204030204" pitchFamily="34" charset="0"/>
              </a:rPr>
              <a:t>24 </a:t>
            </a:r>
            <a:r>
              <a:rPr lang="en-US" dirty="0">
                <a:latin typeface="Calibri" panose="020F0502020204030204" pitchFamily="34" charset="0"/>
              </a:rPr>
              <a:t>feet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40 feet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 smtClean="0">
                <a:latin typeface="Calibri" panose="020F0502020204030204" pitchFamily="34" charset="0"/>
              </a:rPr>
              <a:t>12,000 </a:t>
            </a:r>
            <a:r>
              <a:rPr lang="en-US" dirty="0">
                <a:latin typeface="Calibri" panose="020F0502020204030204" pitchFamily="34" charset="0"/>
              </a:rPr>
              <a:t>inches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24,000 inches</a:t>
            </a:r>
          </a:p>
          <a:p>
            <a:endParaRPr lang="en-US" dirty="0"/>
          </a:p>
        </p:txBody>
      </p:sp>
      <p:pic>
        <p:nvPicPr>
          <p:cNvPr id="7" name="Content Placeholder 6" descr="A map drawn to a scale of 1:24,000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"/>
            <a:ext cx="3820949" cy="563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8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The river shown on the topographic map flows fastest at point –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1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2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3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4</a:t>
            </a:r>
          </a:p>
          <a:p>
            <a:endParaRPr lang="en-US" dirty="0"/>
          </a:p>
        </p:txBody>
      </p:sp>
      <p:pic>
        <p:nvPicPr>
          <p:cNvPr id="7" name="Content Placeholder 6" descr="A topographic map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3819525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3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On the topographic map </a:t>
            </a:r>
            <a:r>
              <a:rPr lang="en-US" dirty="0" smtClean="0">
                <a:latin typeface="Calibri" panose="020F0502020204030204" pitchFamily="34" charset="0"/>
              </a:rPr>
              <a:t>provided, what </a:t>
            </a:r>
            <a:r>
              <a:rPr lang="en-US" dirty="0">
                <a:latin typeface="Calibri" panose="020F0502020204030204" pitchFamily="34" charset="0"/>
              </a:rPr>
              <a:t>is the elevation of point III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7" name="Content Placeholder 6" descr="A topographic map.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31"/>
          <a:stretch/>
        </p:blipFill>
        <p:spPr bwMode="auto">
          <a:xfrm>
            <a:off x="4419600" y="1752600"/>
            <a:ext cx="4271962" cy="42143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895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>
                <a:effectLst/>
                <a:latin typeface="Calibri" panose="020F0502020204030204" pitchFamily="34" charset="0"/>
              </a:rPr>
              <a:t>The topographic map that may show a hill with a volcanic crater/depression: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699" y="2807096"/>
            <a:ext cx="6896601" cy="2204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36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What area of the map has the steepest slope?</a:t>
            </a:r>
          </a:p>
        </p:txBody>
      </p:sp>
      <p:pic>
        <p:nvPicPr>
          <p:cNvPr id="4" name="Picture 3" descr="An elevation map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962400" cy="3796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58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How much limestone was worn away between Day 1 and Day 2?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2.3 grams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0.2 gram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2.8 grams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2.5 grams</a:t>
            </a:r>
          </a:p>
          <a:p>
            <a:endParaRPr lang="en-US" dirty="0"/>
          </a:p>
        </p:txBody>
      </p:sp>
      <p:pic>
        <p:nvPicPr>
          <p:cNvPr id="6" name="Picture 5" descr="The erosion rate of a number of rocks in a tumbler as a function of time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5724525" cy="280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8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Which would be the best tools to measure the density of a small piece of silver ore?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A metric ruler and a metal detector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A barometer and a balance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A </a:t>
            </a: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</a:rPr>
              <a:t>graduated cylinder and a balance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A density probe and a 500 mL beaker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The chart above shows different sources of energy. Which conclusion can be made based on this chart?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Renewable energy sources are predominantly used.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Use of nuclear power is increasing.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Fossil fuels make up over three-quarters of our energy consumption.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Coal is the main source of energy.</a:t>
            </a:r>
          </a:p>
          <a:p>
            <a:endParaRPr lang="en-US" dirty="0"/>
          </a:p>
        </p:txBody>
      </p:sp>
      <p:pic>
        <p:nvPicPr>
          <p:cNvPr id="5" name="Content Placeholder 4" descr="Oil = 35%; Coal = 27%; Solar, wind and hydroelectric = 18%; Gas = 17%; Nuclear power = 3%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2" y="2742406"/>
            <a:ext cx="3724275" cy="233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6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91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In the first picture, the sphere is in a beaker with 100 mL of water. In the second picture, the dry sphere is being massed. Which of the values listed is closest to the density of the black sphere?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0.7 g/mL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0.5 g/mL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2.1 g/mL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</a:rPr>
              <a:t>1.4 g/mL</a:t>
            </a:r>
          </a:p>
        </p:txBody>
      </p:sp>
      <p:pic>
        <p:nvPicPr>
          <p:cNvPr id="4" name="Picture 3" descr="The sphere increases the level of water in a beaker from 100 mL to 150 mL. The sphere has a mass of 70.0 gram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4648200" cy="3885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16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Which </a:t>
            </a:r>
            <a:r>
              <a:rPr lang="en-US" dirty="0">
                <a:latin typeface="Calibri" panose="020F0502020204030204" pitchFamily="34" charset="0"/>
              </a:rPr>
              <a:t>planet rotates the fastest?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Saturn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Mercury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Mars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Jupiter</a:t>
            </a:r>
          </a:p>
          <a:p>
            <a:endParaRPr lang="en-US" dirty="0"/>
          </a:p>
        </p:txBody>
      </p:sp>
      <p:pic>
        <p:nvPicPr>
          <p:cNvPr id="7" name="Picture 6" descr="Mercury - 58.6 days, Mars - 1 day, Jupiter - 10 hours, Saturn - 11 hour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09" y="457200"/>
            <a:ext cx="5791200" cy="30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1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According to the data shown in the graph, the hypothesis is only correct for latitudes –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between 20° and 60° from the equator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farthest from the equator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from the poles to 40° from the equator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up to 40° from the equator</a:t>
            </a:r>
          </a:p>
          <a:p>
            <a:endParaRPr lang="en-US" dirty="0"/>
          </a:p>
        </p:txBody>
      </p:sp>
      <p:pic>
        <p:nvPicPr>
          <p:cNvPr id="7" name="Content Placeholder 6" descr="Hypothesis: The average relative humidity decreases north and south of the equator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455" y="1646238"/>
            <a:ext cx="3340089" cy="452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9117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A student found the rock shown below and weighed it to determine its mass. What steps should the student take to find its density?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>
                <a:latin typeface="Calibri" panose="020F0502020204030204" pitchFamily="34" charset="0"/>
              </a:rPr>
              <a:t>Determine its volume using the formula for the volume of a sphere (V=43πr3), then divide mass by volume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Determine its volume by how much water it displaces, then divide mass by volume.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>
                <a:latin typeface="Calibri" panose="020F0502020204030204" pitchFamily="34" charset="0"/>
              </a:rPr>
              <a:t>Determine its volume by multiplying length × width × height, then divide mass by volume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>
                <a:latin typeface="Calibri" panose="020F0502020204030204" pitchFamily="34" charset="0"/>
              </a:rPr>
              <a:t>Crush the rock to a powder and measure its volume with a graduated cylinder, then divide mass by volume.</a:t>
            </a:r>
          </a:p>
          <a:p>
            <a:endParaRPr lang="en-US" dirty="0"/>
          </a:p>
        </p:txBody>
      </p:sp>
      <p:pic>
        <p:nvPicPr>
          <p:cNvPr id="4" name="Picture 3" descr="An irregularly shaped rock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0"/>
            <a:ext cx="1681480" cy="1221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5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2490</TotalTime>
  <Words>869</Words>
  <Application>Microsoft Office PowerPoint</Application>
  <PresentationFormat>On-screen Show (4:3)</PresentationFormat>
  <Paragraphs>119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Foundry</vt:lpstr>
      <vt:lpstr>Ch. 2/3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main disadvantage to map projections?</vt:lpstr>
      <vt:lpstr>What is the approximate coordinates for the city of Richmond?</vt:lpstr>
      <vt:lpstr>In what direction is Staunton from Richmond?</vt:lpstr>
      <vt:lpstr>PowerPoint Presentation</vt:lpstr>
      <vt:lpstr>PowerPoint Presentation</vt:lpstr>
      <vt:lpstr>PowerPoint Presentation</vt:lpstr>
      <vt:lpstr>PowerPoint Presentation</vt:lpstr>
      <vt:lpstr>STOP</vt:lpstr>
      <vt:lpstr>PowerPoint Presentation</vt:lpstr>
      <vt:lpstr>PowerPoint Presentation</vt:lpstr>
      <vt:lpstr>PowerPoint Presentation</vt:lpstr>
      <vt:lpstr>PowerPoint Presentation</vt:lpstr>
      <vt:lpstr>The topographic map that may show a hill with a volcanic crater/depression: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M. Bray</dc:creator>
  <cp:lastModifiedBy>Carrie M. Bray</cp:lastModifiedBy>
  <cp:revision>19</cp:revision>
  <cp:lastPrinted>2016-09-15T16:05:38Z</cp:lastPrinted>
  <dcterms:created xsi:type="dcterms:W3CDTF">2015-09-18T00:54:57Z</dcterms:created>
  <dcterms:modified xsi:type="dcterms:W3CDTF">2016-09-15T20:25:24Z</dcterms:modified>
</cp:coreProperties>
</file>