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9" r:id="rId4"/>
    <p:sldId id="300" r:id="rId5"/>
    <p:sldId id="274" r:id="rId6"/>
    <p:sldId id="275" r:id="rId7"/>
    <p:sldId id="276" r:id="rId8"/>
    <p:sldId id="277" r:id="rId9"/>
    <p:sldId id="280" r:id="rId10"/>
    <p:sldId id="281" r:id="rId11"/>
    <p:sldId id="278" r:id="rId12"/>
    <p:sldId id="282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302" r:id="rId21"/>
    <p:sldId id="296" r:id="rId22"/>
    <p:sldId id="297" r:id="rId23"/>
    <p:sldId id="298" r:id="rId24"/>
    <p:sldId id="299" r:id="rId25"/>
    <p:sldId id="283" r:id="rId26"/>
    <p:sldId id="284" r:id="rId27"/>
    <p:sldId id="285" r:id="rId28"/>
    <p:sldId id="288" r:id="rId29"/>
    <p:sldId id="286" r:id="rId30"/>
    <p:sldId id="287" r:id="rId31"/>
    <p:sldId id="294" r:id="rId32"/>
    <p:sldId id="295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0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EABD-4748-42B1-8637-9AE0C5D2444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FEE8-A2F8-47F4-BF03-F54216C6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Moon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Tides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alternate rising and falling of the sea, usually twice in </a:t>
            </a:r>
            <a:r>
              <a:rPr lang="en-US" dirty="0" smtClean="0"/>
              <a:t>each </a:t>
            </a:r>
            <a:r>
              <a:rPr lang="en-US" dirty="0"/>
              <a:t>day at a particular place, due to the </a:t>
            </a:r>
            <a:r>
              <a:rPr lang="en-US" dirty="0" smtClean="0"/>
              <a:t>attraction (gravitational pull) </a:t>
            </a:r>
            <a:r>
              <a:rPr lang="en-US" dirty="0"/>
              <a:t>of the moon and sun.</a:t>
            </a:r>
          </a:p>
        </p:txBody>
      </p:sp>
      <p:pic>
        <p:nvPicPr>
          <p:cNvPr id="2050" name="Picture 2" descr="Image result for t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7239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Theory of Moons Origin: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Giant Impact Theory</a:t>
            </a:r>
            <a:r>
              <a:rPr lang="en-US" dirty="0" smtClean="0"/>
              <a:t> – a planet sized object collided with Earth, and the material formed our moon.</a:t>
            </a:r>
            <a:endParaRPr lang="en-US" dirty="0"/>
          </a:p>
        </p:txBody>
      </p:sp>
      <p:pic>
        <p:nvPicPr>
          <p:cNvPr id="11266" name="Picture 2" descr="Image result for giant impact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41964"/>
            <a:ext cx="757816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New Moon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 of the moon we see is </a:t>
            </a:r>
            <a:r>
              <a:rPr lang="en-US" dirty="0" smtClean="0"/>
              <a:t>completely dark.  Moon </a:t>
            </a:r>
            <a:r>
              <a:rPr lang="en-US" dirty="0"/>
              <a:t>is BETWEEN the sun and </a:t>
            </a:r>
            <a:r>
              <a:rPr lang="en-US" dirty="0" smtClean="0"/>
              <a:t>the Earth.</a:t>
            </a:r>
            <a:endParaRPr lang="en-US" dirty="0"/>
          </a:p>
          <a:p>
            <a:endParaRPr lang="en-US" dirty="0"/>
          </a:p>
        </p:txBody>
      </p:sp>
      <p:pic>
        <p:nvPicPr>
          <p:cNvPr id="3076" name="Picture 4" descr="Image result for solar ecli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7" y="3290455"/>
            <a:ext cx="4256391" cy="32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ew 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3702"/>
            <a:ext cx="3562349" cy="3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Lunar Cycle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appearance of the moon as it makes one full revolution of the Earth. About 28 days.</a:t>
            </a:r>
            <a:endParaRPr lang="en-US" dirty="0"/>
          </a:p>
        </p:txBody>
      </p:sp>
      <p:pic>
        <p:nvPicPr>
          <p:cNvPr id="6146" name="Picture 2" descr="Image result for lunar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5"/>
          <a:stretch/>
        </p:blipFill>
        <p:spPr bwMode="auto">
          <a:xfrm>
            <a:off x="699655" y="2819400"/>
            <a:ext cx="7557676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moon wax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r="73926" b="55234"/>
          <a:stretch/>
        </p:blipFill>
        <p:spPr bwMode="auto">
          <a:xfrm>
            <a:off x="7072746" y="3886200"/>
            <a:ext cx="2071254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Waxing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of visible amount of the moon’s illuminated surface.  </a:t>
            </a:r>
            <a:r>
              <a:rPr lang="en-US" u="sng" dirty="0" smtClean="0"/>
              <a:t>RIGHT</a:t>
            </a:r>
            <a:r>
              <a:rPr lang="en-US" dirty="0" smtClean="0"/>
              <a:t> side is lit.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new moon to full moon.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“Waxing is maxing”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Image result for moon wax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6893"/>
          <a:stretch/>
        </p:blipFill>
        <p:spPr bwMode="auto">
          <a:xfrm>
            <a:off x="-113086" y="3886200"/>
            <a:ext cx="7670741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Waning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decreasing of the visible amount of the moon’s illuminated surface.  </a:t>
            </a:r>
            <a:r>
              <a:rPr lang="en-US" u="sng" dirty="0" smtClean="0"/>
              <a:t>LEFT</a:t>
            </a:r>
            <a:r>
              <a:rPr lang="en-US" dirty="0" smtClean="0"/>
              <a:t> side is lit.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full moon to new moon.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“Waning is draining”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 descr="Image result for moon wax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47"/>
          <a:stretch/>
        </p:blipFill>
        <p:spPr bwMode="auto">
          <a:xfrm>
            <a:off x="34636" y="3962400"/>
            <a:ext cx="7093527" cy="25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moon wax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6" r="72927" b="4458"/>
          <a:stretch/>
        </p:blipFill>
        <p:spPr bwMode="auto">
          <a:xfrm>
            <a:off x="7128162" y="3962400"/>
            <a:ext cx="1877291" cy="25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Crescent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Moon is only illuminated in a small sliver.</a:t>
            </a:r>
            <a:endParaRPr lang="en-US" dirty="0"/>
          </a:p>
        </p:txBody>
      </p:sp>
      <p:pic>
        <p:nvPicPr>
          <p:cNvPr id="1026" name="Picture 2" descr="Image result for crescent mo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5" t="7091" r="23899" b="7091"/>
          <a:stretch/>
        </p:blipFill>
        <p:spPr bwMode="auto">
          <a:xfrm>
            <a:off x="5105400" y="2585054"/>
            <a:ext cx="308956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85054"/>
            <a:ext cx="36099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Gibbous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more than half of the moon is illuminated but not quite full.</a:t>
            </a:r>
            <a:endParaRPr lang="en-US" dirty="0"/>
          </a:p>
        </p:txBody>
      </p:sp>
      <p:pic>
        <p:nvPicPr>
          <p:cNvPr id="2050" name="Picture 2" descr="Image result for gibbous m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34540"/>
            <a:ext cx="3717699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gibb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4763"/>
            <a:ext cx="36099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Full Moon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of the moon we see is fully illuminated.  Earth is BETWEEN the sun and the moon.</a:t>
            </a:r>
            <a:endParaRPr lang="en-US" dirty="0"/>
          </a:p>
        </p:txBody>
      </p:sp>
      <p:pic>
        <p:nvPicPr>
          <p:cNvPr id="3074" name="Picture 2" descr="Image result for lunar ecli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27175"/>
            <a:ext cx="5282608" cy="39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" y="3419903"/>
            <a:ext cx="3532620" cy="26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Quarter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half of the moon is lit on the </a:t>
            </a:r>
            <a:r>
              <a:rPr lang="en-US" b="1" u="sng" dirty="0" smtClean="0"/>
              <a:t>RIGHT</a:t>
            </a:r>
            <a:r>
              <a:rPr lang="en-US" dirty="0" smtClean="0"/>
              <a:t> side.</a:t>
            </a:r>
            <a:endParaRPr lang="en-US" dirty="0"/>
          </a:p>
        </p:txBody>
      </p:sp>
      <p:pic>
        <p:nvPicPr>
          <p:cNvPr id="4098" name="Picture 2" descr="Image result for first quarter m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622141" cy="43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Diagram notes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3</a:t>
            </a:r>
            <a:r>
              <a:rPr lang="en-US" b="1" u="sng" baseline="30000" dirty="0" smtClean="0"/>
              <a:t>rd</a:t>
            </a:r>
            <a:r>
              <a:rPr lang="en-US" b="1" u="sng" dirty="0" smtClean="0"/>
              <a:t> Quarter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Last Quarter</a:t>
            </a:r>
          </a:p>
          <a:p>
            <a:r>
              <a:rPr lang="en-US" dirty="0" smtClean="0"/>
              <a:t>When half of the moon is lit on the </a:t>
            </a:r>
            <a:r>
              <a:rPr lang="en-US" b="1" u="sng" dirty="0" smtClean="0"/>
              <a:t>LEFT</a:t>
            </a:r>
            <a:r>
              <a:rPr lang="en-US" dirty="0" smtClean="0"/>
              <a:t> side.</a:t>
            </a:r>
            <a:endParaRPr lang="en-US" dirty="0"/>
          </a:p>
        </p:txBody>
      </p:sp>
      <p:pic>
        <p:nvPicPr>
          <p:cNvPr id="5122" name="Picture 2" descr="Image result for third quarter 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418523" cy="37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Phases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Lunar Cycle Flipbook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raycm\Downloads\image1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4040" r="2425"/>
          <a:stretch/>
        </p:blipFill>
        <p:spPr bwMode="auto">
          <a:xfrm>
            <a:off x="381000" y="152400"/>
            <a:ext cx="8478983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7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raycm\Downloads\image2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4646" b="3839"/>
          <a:stretch/>
        </p:blipFill>
        <p:spPr bwMode="auto">
          <a:xfrm>
            <a:off x="0" y="339437"/>
            <a:ext cx="8991600" cy="62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raycm\Downloads\image3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4445"/>
          <a:stretch/>
        </p:blipFill>
        <p:spPr bwMode="auto">
          <a:xfrm>
            <a:off x="0" y="207818"/>
            <a:ext cx="9144000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2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 and Neap Tides foldable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causes the oceans tides?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gravitational pull of the moon and the sun (BUT mostly the moon because it is closer to the Earth!)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Describe a spring tide and a neap tide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24000"/>
            <a:ext cx="8229600" cy="4525963"/>
          </a:xfrm>
        </p:spPr>
        <p:txBody>
          <a:bodyPr/>
          <a:lstStyle/>
          <a:p>
            <a:r>
              <a:rPr lang="en-US" dirty="0" smtClean="0"/>
              <a:t>Spring tide occurs during the new and full moon. (Very HIGH </a:t>
            </a:r>
            <a:r>
              <a:rPr lang="en-US" dirty="0" err="1" smtClean="0"/>
              <a:t>high</a:t>
            </a:r>
            <a:r>
              <a:rPr lang="en-US" dirty="0" smtClean="0"/>
              <a:t> tides and very LOW </a:t>
            </a:r>
            <a:r>
              <a:rPr lang="en-US" dirty="0" err="1" smtClean="0"/>
              <a:t>low</a:t>
            </a:r>
            <a:r>
              <a:rPr lang="en-US" dirty="0" smtClean="0"/>
              <a:t> tides) </a:t>
            </a:r>
            <a:r>
              <a:rPr lang="en-US" dirty="0" smtClean="0">
                <a:solidFill>
                  <a:srgbClr val="FF0000"/>
                </a:solidFill>
              </a:rPr>
              <a:t>THINK STRAIGHT LINE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Image result for spring t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87"/>
          <a:stretch/>
        </p:blipFill>
        <p:spPr bwMode="auto">
          <a:xfrm>
            <a:off x="1219200" y="3858491"/>
            <a:ext cx="613816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Describe a spring tide and a neap 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Neap Tides occur during the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quarter </a:t>
            </a:r>
            <a:r>
              <a:rPr lang="en-US" dirty="0" smtClean="0"/>
              <a:t>moons.  </a:t>
            </a:r>
            <a:r>
              <a:rPr lang="en-US" dirty="0" smtClean="0">
                <a:solidFill>
                  <a:srgbClr val="FF0000"/>
                </a:solidFill>
              </a:rPr>
              <a:t>THINK NINETY DEGREE ANGLE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spring t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5"/>
          <a:stretch/>
        </p:blipFill>
        <p:spPr bwMode="auto">
          <a:xfrm>
            <a:off x="1745672" y="3200400"/>
            <a:ext cx="5682083" cy="30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two moon phases occur during the spring tide?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or Full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o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3000" y="1043648"/>
            <a:ext cx="1143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weather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97386"/>
            <a:ext cx="838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regolith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91000"/>
            <a:ext cx="685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maria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4127" y="5410200"/>
            <a:ext cx="1143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highlands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54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two moon phases occur during the neap tide?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 or 3</a:t>
            </a:r>
            <a:r>
              <a:rPr lang="en-US" baseline="30000" dirty="0" smtClean="0"/>
              <a:t>rd</a:t>
            </a:r>
            <a:r>
              <a:rPr lang="en-US" dirty="0" smtClean="0"/>
              <a:t> Quarter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18849" r="41658" b="6249"/>
          <a:stretch/>
        </p:blipFill>
        <p:spPr bwMode="auto">
          <a:xfrm>
            <a:off x="1905000" y="228600"/>
            <a:ext cx="4953000" cy="65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94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Partial Solar Eclipse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the moon covers only a portion of the sun.</a:t>
            </a:r>
            <a:endParaRPr lang="en-US" dirty="0"/>
          </a:p>
        </p:txBody>
      </p:sp>
      <p:pic>
        <p:nvPicPr>
          <p:cNvPr id="5122" name="Picture 2" descr="Image result for partial solar eclip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1" r="8411"/>
          <a:stretch/>
        </p:blipFill>
        <p:spPr bwMode="auto">
          <a:xfrm>
            <a:off x="3124200" y="2743200"/>
            <a:ext cx="3463636" cy="37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Total Solar Eclipse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Occurs when the moon covers entire sun.</a:t>
            </a:r>
          </a:p>
          <a:p>
            <a:r>
              <a:rPr lang="en-US" dirty="0" smtClean="0"/>
              <a:t>Very rare</a:t>
            </a:r>
          </a:p>
          <a:p>
            <a:r>
              <a:rPr lang="en-US" dirty="0" smtClean="0"/>
              <a:t>Total eclipse can last 7 ½ minutes</a:t>
            </a:r>
          </a:p>
          <a:p>
            <a:r>
              <a:rPr lang="en-US" dirty="0" smtClean="0"/>
              <a:t>The corona is visible.</a:t>
            </a:r>
          </a:p>
          <a:p>
            <a:r>
              <a:rPr lang="en-US" b="1" u="sng" dirty="0" smtClean="0"/>
              <a:t>NEW MOON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38446" r="40483" b="8802"/>
          <a:stretch/>
        </p:blipFill>
        <p:spPr bwMode="auto">
          <a:xfrm>
            <a:off x="4800600" y="1219200"/>
            <a:ext cx="3515591" cy="527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Penumbral Lunar Eclipse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moon passes in the penumbra of Earth’s Shadow.</a:t>
            </a:r>
          </a:p>
          <a:p>
            <a:r>
              <a:rPr lang="en-US" b="1" u="sng" dirty="0" smtClean="0"/>
              <a:t>Penumbra</a:t>
            </a:r>
            <a:r>
              <a:rPr lang="en-US" dirty="0" smtClean="0"/>
              <a:t> is the area of partial shadow.</a:t>
            </a:r>
          </a:p>
          <a:p>
            <a:r>
              <a:rPr lang="en-US" dirty="0" smtClean="0"/>
              <a:t>Moon looks darker</a:t>
            </a:r>
            <a:endParaRPr lang="en-US" dirty="0"/>
          </a:p>
        </p:txBody>
      </p:sp>
      <p:pic>
        <p:nvPicPr>
          <p:cNvPr id="6146" name="Picture 2" descr="Image result for penumbral lunar eclip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 b="10943"/>
          <a:stretch/>
        </p:blipFill>
        <p:spPr bwMode="auto">
          <a:xfrm>
            <a:off x="1295400" y="3962400"/>
            <a:ext cx="6172200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Partial Lunar Eclipse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only part of the moon passes in Earth’s umbra.</a:t>
            </a:r>
          </a:p>
          <a:p>
            <a:r>
              <a:rPr lang="en-US" b="1" u="sng" dirty="0" smtClean="0"/>
              <a:t>UMBRA</a:t>
            </a:r>
            <a:r>
              <a:rPr lang="en-US" dirty="0" smtClean="0"/>
              <a:t> – total area of shadow.</a:t>
            </a:r>
          </a:p>
          <a:p>
            <a:endParaRPr lang="en-US" dirty="0"/>
          </a:p>
        </p:txBody>
      </p:sp>
      <p:pic>
        <p:nvPicPr>
          <p:cNvPr id="7170" name="Picture 2" descr="Image result for partial lunar eclip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t="7655" r="22665" b="7793"/>
          <a:stretch/>
        </p:blipFill>
        <p:spPr bwMode="auto">
          <a:xfrm>
            <a:off x="3408218" y="3574473"/>
            <a:ext cx="3228109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Total Lunar Eclipse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Occurs when the moon passes inside the umbra of Earth’s shadow.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Atmosphere of Earth bends the light from the Sun and filters out all the colors.  </a:t>
            </a:r>
            <a:r>
              <a:rPr lang="en-US" i="1" dirty="0" smtClean="0">
                <a:solidFill>
                  <a:srgbClr val="FF0000"/>
                </a:solidFill>
              </a:rPr>
              <a:t>Only red light passes behind Earth and hits the moon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i="1" u="sng" dirty="0" smtClean="0"/>
              <a:t>FULL MOON</a:t>
            </a:r>
            <a:endParaRPr lang="en-US" b="1" i="1" u="sng" dirty="0"/>
          </a:p>
        </p:txBody>
      </p:sp>
      <p:pic>
        <p:nvPicPr>
          <p:cNvPr id="4098" name="Picture 2" descr="Image result for total lunar eclip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r="9718"/>
          <a:stretch/>
        </p:blipFill>
        <p:spPr bwMode="auto">
          <a:xfrm>
            <a:off x="5929745" y="4329545"/>
            <a:ext cx="2244438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Cycle 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(on back of moon diagram)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0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Maria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level regions.</a:t>
            </a:r>
          </a:p>
          <a:p>
            <a:r>
              <a:rPr lang="en-US" dirty="0" smtClean="0"/>
              <a:t>Latin for “sea”</a:t>
            </a:r>
          </a:p>
          <a:p>
            <a:r>
              <a:rPr lang="en-US" dirty="0" smtClean="0"/>
              <a:t>Formed from lava flows/meteoroid impacts.</a:t>
            </a:r>
            <a:endParaRPr lang="en-US" dirty="0"/>
          </a:p>
        </p:txBody>
      </p:sp>
      <p:pic>
        <p:nvPicPr>
          <p:cNvPr id="12290" name="Picture 2" descr="Image result for moon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505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800600" y="3733800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Highlands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Light/elevated regions or mountains.</a:t>
            </a:r>
          </a:p>
          <a:p>
            <a:r>
              <a:rPr lang="en-US" dirty="0" smtClean="0"/>
              <a:t>Formed from crater impacts ejecting material.</a:t>
            </a:r>
            <a:endParaRPr lang="en-US" dirty="0"/>
          </a:p>
        </p:txBody>
      </p:sp>
      <p:pic>
        <p:nvPicPr>
          <p:cNvPr id="13314" name="Picture 2" descr="Image result for moon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352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72000" y="4606636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Crater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Circular hollow pits.</a:t>
            </a:r>
          </a:p>
          <a:p>
            <a:r>
              <a:rPr lang="en-US" dirty="0" smtClean="0"/>
              <a:t>Formed from meteoroid strikes</a:t>
            </a:r>
            <a:endParaRPr lang="en-US" dirty="0"/>
          </a:p>
        </p:txBody>
      </p:sp>
      <p:pic>
        <p:nvPicPr>
          <p:cNvPr id="7170" name="Picture 2" descr="Image result for moon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2387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Regolith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Loose moon rock/dust.</a:t>
            </a:r>
            <a:endParaRPr lang="en-US" dirty="0"/>
          </a:p>
        </p:txBody>
      </p:sp>
      <p:pic>
        <p:nvPicPr>
          <p:cNvPr id="10242" name="Picture 2" descr="Image result for regol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562600" cy="42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Eclipse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light from </a:t>
            </a:r>
            <a:r>
              <a:rPr lang="en-US" dirty="0" smtClean="0"/>
              <a:t>a celestial body is blocked by another celestial body.</a:t>
            </a:r>
            <a:endParaRPr lang="en-US" dirty="0"/>
          </a:p>
        </p:txBody>
      </p:sp>
      <p:pic>
        <p:nvPicPr>
          <p:cNvPr id="1026" name="Picture 2" descr="Image result for eclip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r="25895"/>
          <a:stretch/>
        </p:blipFill>
        <p:spPr bwMode="auto">
          <a:xfrm>
            <a:off x="1838511" y="3910956"/>
            <a:ext cx="2537651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unar eclip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r="12344"/>
          <a:stretch/>
        </p:blipFill>
        <p:spPr bwMode="auto">
          <a:xfrm>
            <a:off x="4855029" y="3951829"/>
            <a:ext cx="2438400" cy="24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Solar Eclipse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3629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Lunar Eclipse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16636</TotalTime>
  <Words>577</Words>
  <Application>Microsoft Office PowerPoint</Application>
  <PresentationFormat>On-screen Show (4:3)</PresentationFormat>
  <Paragraphs>87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Moon Notes</vt:lpstr>
      <vt:lpstr>Moon Diagram notes</vt:lpstr>
      <vt:lpstr>PowerPoint Presentation</vt:lpstr>
      <vt:lpstr>Lunar Cycle Vocabulary</vt:lpstr>
      <vt:lpstr>Maria</vt:lpstr>
      <vt:lpstr>Highlands</vt:lpstr>
      <vt:lpstr>Crater</vt:lpstr>
      <vt:lpstr>Regolith</vt:lpstr>
      <vt:lpstr>Eclipse</vt:lpstr>
      <vt:lpstr>Tides</vt:lpstr>
      <vt:lpstr>Theory of Moons Origin:</vt:lpstr>
      <vt:lpstr>New Moon</vt:lpstr>
      <vt:lpstr>Lunar Cycle</vt:lpstr>
      <vt:lpstr>Waxing</vt:lpstr>
      <vt:lpstr>Waning</vt:lpstr>
      <vt:lpstr>Crescent</vt:lpstr>
      <vt:lpstr>Gibbous</vt:lpstr>
      <vt:lpstr>Full Moon</vt:lpstr>
      <vt:lpstr>1st Quarter</vt:lpstr>
      <vt:lpstr>3rd Quarter</vt:lpstr>
      <vt:lpstr>Moon Phases</vt:lpstr>
      <vt:lpstr>PowerPoint Presentation</vt:lpstr>
      <vt:lpstr>PowerPoint Presentation</vt:lpstr>
      <vt:lpstr>PowerPoint Presentation</vt:lpstr>
      <vt:lpstr>Tides</vt:lpstr>
      <vt:lpstr>What causes the oceans tides?</vt:lpstr>
      <vt:lpstr>Describe a spring tide and a neap tide</vt:lpstr>
      <vt:lpstr>Describe a spring tide and a neap tide</vt:lpstr>
      <vt:lpstr>What two moon phases occur during the spring tide?</vt:lpstr>
      <vt:lpstr>What two moon phases occur during the neap tide?</vt:lpstr>
      <vt:lpstr>ECLIPSES</vt:lpstr>
      <vt:lpstr>PowerPoint Presentation</vt:lpstr>
      <vt:lpstr>Partial Solar Eclipse</vt:lpstr>
      <vt:lpstr>Total Solar Eclipse</vt:lpstr>
      <vt:lpstr>Penumbral Lunar Eclipse</vt:lpstr>
      <vt:lpstr>Partial Lunar Eclipse</vt:lpstr>
      <vt:lpstr>Total Lunar Eclipse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 Notes</dc:title>
  <dc:creator>Carrie M. Bray</dc:creator>
  <cp:lastModifiedBy>Carrie M. Bray</cp:lastModifiedBy>
  <cp:revision>41</cp:revision>
  <dcterms:created xsi:type="dcterms:W3CDTF">2017-04-24T14:51:14Z</dcterms:created>
  <dcterms:modified xsi:type="dcterms:W3CDTF">2018-04-30T15:07:07Z</dcterms:modified>
</cp:coreProperties>
</file>