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9" r:id="rId14"/>
    <p:sldId id="271" r:id="rId15"/>
    <p:sldId id="270" r:id="rId16"/>
    <p:sldId id="266" r:id="rId17"/>
    <p:sldId id="273" r:id="rId18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3300"/>
    <a:srgbClr val="FF9900"/>
    <a:srgbClr val="FFFF00"/>
    <a:srgbClr val="FF0000"/>
    <a:srgbClr val="00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0" rIns="91641" bIns="45820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0" rIns="91641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0" rIns="91641" bIns="45820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0" rIns="91641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66B660A-686C-4B18-B762-88E6E199C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58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07596D-5C68-4FE5-AC71-CBFDFD081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476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6E6D194-1A2F-4678-89CC-A3F195B5CEA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638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3686237-8EF0-4796-9F53-50141DE1F3E0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9FD424C-8B5B-43AB-86B5-3E244B882267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C5E83F6-A610-44E4-830C-DBCED44C4CF3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7774331-2075-455D-A672-0BFF2D6D6D9A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954E18B-52DD-4A08-84C0-524E7C701E31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86F6974-0F65-43A1-8B9F-BAA274624692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253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BF0796A-00E4-4CC8-9ECF-EF764DE2F2EA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98C551E-24C0-4B03-BCD1-374620E2A72C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14834BB-CCDB-4FA4-BA6E-44816BC74373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ABB4DAD-4B1D-4258-A0B7-26C8B4D6512A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4C5AA9E-C086-4BF0-81C0-42DCE4493973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9D5B2-84E6-49BC-83F4-B3CBBA854D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58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0C960-A578-4313-8FB3-93B67F16C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09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85287-093E-49A4-BE66-42D85243EC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8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DB7A1-7504-4A40-A634-3E7B8CB52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49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F711B-213E-48A8-8BD3-4FB9E16C7D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36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A8054-C13A-4E00-B316-2F15B6C36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9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1D004-5607-461A-8671-B0283AE63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17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78269-163A-429D-97E8-BD4334650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67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44C19-3239-42A0-B7FC-2A92F16233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2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3ED6F-3C52-4971-B4B1-8964D89E4E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70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818CA-7C3A-4EA0-B66B-63BDBE2AA8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48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9028B3-106E-4275-A737-66248DF73E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9600" smtClean="0">
                <a:solidFill>
                  <a:srgbClr val="CC0099"/>
                </a:solidFill>
                <a:latin typeface="Comic Sans MS" charset="0"/>
              </a:rPr>
              <a:t>Air Pressure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24000"/>
            <a:ext cx="64008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Can you feel it?</a:t>
            </a:r>
          </a:p>
        </p:txBody>
      </p:sp>
      <p:pic>
        <p:nvPicPr>
          <p:cNvPr id="15364" name="Picture 5" descr="hot-air-balloon-atmosph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28850"/>
            <a:ext cx="6172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Barometer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piece of equipment used to measure </a:t>
            </a:r>
            <a:r>
              <a:rPr lang="en-US" altLang="en-US" b="1" u="sng" smtClean="0">
                <a:solidFill>
                  <a:srgbClr val="CC0099"/>
                </a:solidFill>
              </a:rPr>
              <a:t>air pressure</a:t>
            </a:r>
            <a:r>
              <a:rPr lang="en-US" altLang="en-US" smtClean="0"/>
              <a:t> is a </a:t>
            </a:r>
            <a:r>
              <a:rPr lang="en-US" altLang="en-US" b="1" smtClean="0">
                <a:solidFill>
                  <a:srgbClr val="0000CC"/>
                </a:solidFill>
              </a:rPr>
              <a:t>Barometer</a:t>
            </a:r>
          </a:p>
          <a:p>
            <a:pPr eaLnBrk="1" hangingPunct="1"/>
            <a:endParaRPr lang="en-US" altLang="en-US" b="1" smtClean="0">
              <a:solidFill>
                <a:srgbClr val="0000CC"/>
              </a:solidFill>
            </a:endParaRPr>
          </a:p>
        </p:txBody>
      </p:sp>
      <p:pic>
        <p:nvPicPr>
          <p:cNvPr id="31748" name="Picture 5" descr="baro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2695575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7" descr="mercury_ba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517525" y="2627313"/>
            <a:ext cx="2103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800"/>
              <a:t>Aneroid Barometer</a:t>
            </a:r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4708525" y="2551113"/>
            <a:ext cx="213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800"/>
              <a:t>Mercury Barometer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Mercury Barometer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3796" name="Picture 5" descr="pres-fig2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42950"/>
            <a:ext cx="76200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Air Pressure Affects the Weather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Air pressure in a weather system reflects the amount of </a:t>
            </a:r>
            <a:r>
              <a:rPr lang="en-US" altLang="en-US" sz="3600" b="1" u="sng" smtClean="0">
                <a:solidFill>
                  <a:srgbClr val="9933FF"/>
                </a:solidFill>
              </a:rPr>
              <a:t>water </a:t>
            </a:r>
            <a:r>
              <a:rPr lang="en-US" altLang="en-US" smtClean="0"/>
              <a:t>in the air, which affects the weather.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35844" name="Picture 6" descr="Air mov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4" t="11754" r="2951" b="8652"/>
          <a:stretch>
            <a:fillRect/>
          </a:stretch>
        </p:blipFill>
        <p:spPr bwMode="auto">
          <a:xfrm>
            <a:off x="381000" y="2590800"/>
            <a:ext cx="4724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7"/>
          <p:cNvSpPr txBox="1">
            <a:spLocks noChangeArrowheads="1"/>
          </p:cNvSpPr>
          <p:nvPr/>
        </p:nvSpPr>
        <p:spPr bwMode="auto">
          <a:xfrm>
            <a:off x="4800600" y="2057400"/>
            <a:ext cx="4038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eaLnBrk="1" hangingPunct="1"/>
            <a:r>
              <a:rPr lang="en-US" altLang="en-US" sz="4400" b="1" u="sng">
                <a:solidFill>
                  <a:srgbClr val="FF0000"/>
                </a:solidFill>
              </a:rPr>
              <a:t>Low</a:t>
            </a:r>
            <a:r>
              <a:rPr lang="en-US" altLang="en-US" sz="2800"/>
              <a:t> air pressure usually results in </a:t>
            </a:r>
            <a:r>
              <a:rPr lang="en-US" altLang="en-US" sz="2800" b="1" u="sng">
                <a:solidFill>
                  <a:srgbClr val="FF0000"/>
                </a:solidFill>
              </a:rPr>
              <a:t>Bad</a:t>
            </a:r>
            <a:r>
              <a:rPr lang="en-US" altLang="en-US" sz="2800"/>
              <a:t> weather: stormy, cloudy, overcast.</a:t>
            </a:r>
          </a:p>
          <a:p>
            <a:pPr lvl="1" eaLnBrk="1" hangingPunct="1"/>
            <a:r>
              <a:rPr lang="en-US" altLang="en-US" sz="4400" b="1" u="sng">
                <a:solidFill>
                  <a:srgbClr val="0000CC"/>
                </a:solidFill>
              </a:rPr>
              <a:t>High</a:t>
            </a:r>
            <a:r>
              <a:rPr lang="en-US" altLang="en-US" sz="2800"/>
              <a:t> air pressure usually results in </a:t>
            </a:r>
            <a:r>
              <a:rPr lang="en-US" altLang="en-US" sz="4400" b="1" u="sng">
                <a:solidFill>
                  <a:srgbClr val="0000CC"/>
                </a:solidFill>
              </a:rPr>
              <a:t>Good</a:t>
            </a:r>
            <a:r>
              <a:rPr lang="en-US" altLang="en-US" sz="2800">
                <a:solidFill>
                  <a:srgbClr val="0000CC"/>
                </a:solidFill>
              </a:rPr>
              <a:t> </a:t>
            </a:r>
            <a:r>
              <a:rPr lang="en-US" altLang="en-US" sz="2800"/>
              <a:t>weather: clear skies, no precipitation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8" name="Picture 2" descr="Image result for concentration gradi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01204" cy="645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1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 descr="Image result for high pressure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213598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38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8" name="Picture 4" descr="Image result for high pressure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5717"/>
            <a:ext cx="5562600" cy="573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0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15963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008000"/>
                </a:solidFill>
              </a:rPr>
              <a:t>Air Pressure on a Weather Map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82000" cy="1600200"/>
          </a:xfrm>
        </p:spPr>
        <p:txBody>
          <a:bodyPr/>
          <a:lstStyle/>
          <a:p>
            <a:pPr eaLnBrk="1" hangingPunct="1"/>
            <a:r>
              <a:rPr lang="en-US" altLang="en-US" smtClean="0"/>
              <a:t>Areas of </a:t>
            </a:r>
            <a:r>
              <a:rPr lang="en-US" altLang="en-US" smtClean="0">
                <a:solidFill>
                  <a:srgbClr val="0000CC"/>
                </a:solidFill>
              </a:rPr>
              <a:t>High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rgbClr val="FF0000"/>
                </a:solidFill>
              </a:rPr>
              <a:t>Low</a:t>
            </a:r>
            <a:r>
              <a:rPr lang="en-US" altLang="en-US" smtClean="0"/>
              <a:t> pressure on shown on a weather map with an </a:t>
            </a:r>
            <a:r>
              <a:rPr lang="en-US" altLang="en-US" smtClean="0">
                <a:solidFill>
                  <a:srgbClr val="0000CC"/>
                </a:solidFill>
              </a:rPr>
              <a:t>H </a:t>
            </a:r>
            <a:r>
              <a:rPr lang="en-US" altLang="en-US" smtClean="0"/>
              <a:t>or an </a:t>
            </a:r>
            <a:r>
              <a:rPr lang="en-US" altLang="en-US" smtClean="0">
                <a:solidFill>
                  <a:srgbClr val="FF0000"/>
                </a:solidFill>
              </a:rPr>
              <a:t>L</a:t>
            </a:r>
            <a:r>
              <a:rPr lang="en-US" altLang="en-US" smtClean="0"/>
              <a:t>.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7892" name="Picture 5" descr="Surface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0" b="5788"/>
          <a:stretch>
            <a:fillRect/>
          </a:stretch>
        </p:blipFill>
        <p:spPr bwMode="auto">
          <a:xfrm>
            <a:off x="1368425" y="1905000"/>
            <a:ext cx="66611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8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Air Pressure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37338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CC0099"/>
                </a:solidFill>
              </a:rPr>
              <a:t>Air pressure is the measure of the </a:t>
            </a:r>
            <a:r>
              <a:rPr lang="en-US" altLang="en-US" sz="2800" b="1" u="sng" smtClean="0">
                <a:solidFill>
                  <a:srgbClr val="CC0099"/>
                </a:solidFill>
              </a:rPr>
              <a:t>force </a:t>
            </a:r>
            <a:r>
              <a:rPr lang="en-US" altLang="en-US" sz="2800" b="1" smtClean="0">
                <a:solidFill>
                  <a:srgbClr val="CC0099"/>
                </a:solidFill>
              </a:rPr>
              <a:t>with</a:t>
            </a:r>
            <a:r>
              <a:rPr lang="en-US" altLang="en-US" sz="2800" b="1" u="sng" smtClean="0">
                <a:solidFill>
                  <a:srgbClr val="CC0099"/>
                </a:solidFill>
              </a:rPr>
              <a:t> </a:t>
            </a:r>
            <a:r>
              <a:rPr lang="en-US" altLang="en-US" sz="2800" b="1" smtClean="0">
                <a:solidFill>
                  <a:srgbClr val="CC0099"/>
                </a:solidFill>
              </a:rPr>
              <a:t>which</a:t>
            </a:r>
            <a:r>
              <a:rPr lang="en-US" altLang="en-US" sz="2800" b="1" u="sng" smtClean="0">
                <a:solidFill>
                  <a:srgbClr val="CC0099"/>
                </a:solidFill>
              </a:rPr>
              <a:t> air molecules push </a:t>
            </a:r>
            <a:r>
              <a:rPr lang="en-US" altLang="en-US" sz="2800" b="1" smtClean="0">
                <a:solidFill>
                  <a:srgbClr val="CC0099"/>
                </a:solidFill>
              </a:rPr>
              <a:t>on a surface</a:t>
            </a:r>
            <a:r>
              <a:rPr lang="en-US" altLang="en-US" sz="2800" b="1" u="sng" smtClean="0">
                <a:solidFill>
                  <a:srgbClr val="CC0099"/>
                </a:solidFill>
              </a:rPr>
              <a:t>.  </a:t>
            </a:r>
          </a:p>
          <a:p>
            <a:pPr eaLnBrk="1" hangingPunct="1"/>
            <a:r>
              <a:rPr lang="en-US" altLang="en-US" sz="2800" smtClean="0"/>
              <a:t>Air Pressure is </a:t>
            </a:r>
            <a:r>
              <a:rPr lang="en-US" altLang="en-US" sz="2800" b="1" u="sng" smtClean="0">
                <a:solidFill>
                  <a:srgbClr val="CC0099"/>
                </a:solidFill>
              </a:rPr>
              <a:t>GREATEST</a:t>
            </a:r>
            <a:r>
              <a:rPr lang="en-US" altLang="en-US" sz="2800" smtClean="0"/>
              <a:t> at the surface of Earth because </a:t>
            </a:r>
            <a:r>
              <a:rPr lang="en-US" altLang="en-US" sz="2800" b="1" i="1" smtClean="0"/>
              <a:t>there is more of the atmosphere above you to push down on you. 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  <p:pic>
        <p:nvPicPr>
          <p:cNvPr id="17412" name="Picture 5" descr="air_press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862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43325"/>
            <a:ext cx="3505200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As you </a:t>
            </a:r>
            <a:r>
              <a:rPr lang="en-US" altLang="en-US" sz="3600" b="1" smtClean="0"/>
              <a:t>move UP</a:t>
            </a:r>
            <a:r>
              <a:rPr lang="en-US" altLang="en-US" smtClean="0"/>
              <a:t> through the atmosphere, air pressure </a:t>
            </a:r>
            <a:r>
              <a:rPr lang="en-US" altLang="en-US" sz="3600" b="1" u="sng" smtClean="0">
                <a:solidFill>
                  <a:srgbClr val="CC0099"/>
                </a:solidFill>
              </a:rPr>
              <a:t>decreases</a:t>
            </a:r>
            <a:r>
              <a:rPr lang="en-US" altLang="en-US" smtClean="0"/>
              <a:t>.  </a:t>
            </a:r>
          </a:p>
        </p:txBody>
      </p:sp>
      <p:pic>
        <p:nvPicPr>
          <p:cNvPr id="19459" name="Picture 7" descr="Vertical variation in air press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153400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676400"/>
            <a:ext cx="762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What is the air pressure at an </a:t>
            </a:r>
            <a:r>
              <a:rPr lang="en-US" sz="3200" b="1" dirty="0"/>
              <a:t>altitude</a:t>
            </a:r>
            <a:r>
              <a:rPr lang="en-US" sz="3200" dirty="0"/>
              <a:t> of 10 km? ______________</a:t>
            </a:r>
          </a:p>
          <a:p>
            <a:pPr lvl="1"/>
            <a:r>
              <a:rPr lang="en-US" sz="3200" dirty="0"/>
              <a:t>What is the air pressure at an </a:t>
            </a:r>
            <a:r>
              <a:rPr lang="en-US" sz="3200" b="1" dirty="0"/>
              <a:t>altitude</a:t>
            </a:r>
            <a:r>
              <a:rPr lang="en-US" sz="3200" dirty="0"/>
              <a:t> of 30 km?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0586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Air Pressure is dependant on </a:t>
            </a:r>
            <a:r>
              <a:rPr lang="en-US" altLang="en-US" b="1" u="sng" smtClean="0">
                <a:solidFill>
                  <a:srgbClr val="CC0099"/>
                </a:solidFill>
              </a:rPr>
              <a:t>DENSITY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More dense air</a:t>
            </a:r>
            <a:r>
              <a:rPr lang="en-US" altLang="en-US" sz="2800" smtClean="0"/>
              <a:t> will have a </a:t>
            </a:r>
            <a:r>
              <a:rPr lang="en-US" altLang="en-US" b="1" u="sng" smtClean="0">
                <a:solidFill>
                  <a:srgbClr val="CC0099"/>
                </a:solidFill>
              </a:rPr>
              <a:t>higher</a:t>
            </a:r>
            <a:r>
              <a:rPr lang="en-US" altLang="en-US" sz="2800" smtClean="0"/>
              <a:t> </a:t>
            </a:r>
            <a:r>
              <a:rPr lang="en-US" altLang="en-US" sz="2800" b="1" smtClean="0"/>
              <a:t>air pressure-</a:t>
            </a:r>
            <a:r>
              <a:rPr lang="en-US" altLang="en-US" sz="2800" smtClean="0"/>
              <a:t>  there are more air molecules in a given space to push down on you</a:t>
            </a:r>
          </a:p>
          <a:p>
            <a:pPr eaLnBrk="1" hangingPunct="1"/>
            <a:r>
              <a:rPr lang="en-US" altLang="en-US" sz="2800" b="1" smtClean="0"/>
              <a:t>Less dense air</a:t>
            </a:r>
            <a:r>
              <a:rPr lang="en-US" altLang="en-US" sz="2800" smtClean="0"/>
              <a:t> will have a </a:t>
            </a:r>
            <a:r>
              <a:rPr lang="en-US" altLang="en-US" b="1" u="sng" smtClean="0">
                <a:solidFill>
                  <a:srgbClr val="CC0099"/>
                </a:solidFill>
              </a:rPr>
              <a:t>lower</a:t>
            </a:r>
            <a:r>
              <a:rPr lang="en-US" altLang="en-US" sz="2800" smtClean="0"/>
              <a:t> </a:t>
            </a:r>
            <a:r>
              <a:rPr lang="en-US" altLang="en-US" sz="2800" b="1" smtClean="0"/>
              <a:t>air pressure-</a:t>
            </a:r>
            <a:r>
              <a:rPr lang="en-US" altLang="en-US" sz="2800" smtClean="0"/>
              <a:t>  there are fewer air molecules to push down on you.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219200" y="4876800"/>
            <a:ext cx="23622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5240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4384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15240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19812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3622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20574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4384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29718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28194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2590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1600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20574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19050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8194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2209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3200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16002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1295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27432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31242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12954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19050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30480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13716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32004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25146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17526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4648200" y="4876800"/>
            <a:ext cx="2209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50292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49530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58674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5486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838200" y="42672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CC"/>
                </a:solidFill>
              </a:rPr>
              <a:t>More Dense= more particles to push down on you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4556125" y="4227513"/>
            <a:ext cx="3444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CC"/>
                </a:solidFill>
              </a:rPr>
              <a:t>Less Dense= fewer particles to push down on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Air Pressure is affected by 3 factors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u="sng" dirty="0" smtClean="0">
                <a:solidFill>
                  <a:srgbClr val="CC0099"/>
                </a:solidFill>
              </a:rPr>
              <a:t>1-  Elevation, or altitude</a:t>
            </a:r>
          </a:p>
          <a:p>
            <a:pPr eaLnBrk="1" hangingPunct="1">
              <a:lnSpc>
                <a:spcPct val="90000"/>
              </a:lnSpc>
            </a:pPr>
            <a:endParaRPr lang="en-US" altLang="en-US" sz="4000" b="1" u="sng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4000" b="1" u="sng" dirty="0" smtClean="0">
                <a:solidFill>
                  <a:srgbClr val="CC0099"/>
                </a:solidFill>
              </a:rPr>
              <a:t>2- Temperature</a:t>
            </a:r>
          </a:p>
          <a:p>
            <a:pPr eaLnBrk="1" hangingPunct="1">
              <a:lnSpc>
                <a:spcPct val="90000"/>
              </a:lnSpc>
            </a:pPr>
            <a:endParaRPr lang="en-US" altLang="en-US" sz="4000" b="1" u="sng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4000" b="1" u="sng" dirty="0" smtClean="0">
                <a:solidFill>
                  <a:srgbClr val="CC0099"/>
                </a:solidFill>
              </a:rPr>
              <a:t>3- Water </a:t>
            </a:r>
            <a:r>
              <a:rPr lang="en-US" altLang="en-US" sz="4000" b="1" u="sng" dirty="0" smtClean="0">
                <a:solidFill>
                  <a:srgbClr val="CC0099"/>
                </a:solidFill>
              </a:rPr>
              <a:t>content (HUMIDITY)</a:t>
            </a:r>
            <a:endParaRPr lang="en-US" altLang="en-US" sz="4000" b="1" u="sng" dirty="0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39763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Impact of </a:t>
            </a:r>
            <a:r>
              <a:rPr lang="en-US" altLang="en-US" sz="4000" b="1" u="sng" smtClean="0">
                <a:solidFill>
                  <a:srgbClr val="0000CC"/>
                </a:solidFill>
              </a:rPr>
              <a:t>Elevation</a:t>
            </a:r>
            <a:r>
              <a:rPr lang="en-US" altLang="en-US" sz="4000" u="sng" smtClean="0"/>
              <a:t> on Air Pressure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2133600"/>
          </a:xfrm>
        </p:spPr>
        <p:txBody>
          <a:bodyPr/>
          <a:lstStyle/>
          <a:p>
            <a:pPr eaLnBrk="1" hangingPunct="1"/>
            <a:r>
              <a:rPr lang="en-US" altLang="en-US" smtClean="0"/>
              <a:t>As you move </a:t>
            </a:r>
            <a:r>
              <a:rPr lang="en-US" altLang="en-US" sz="3600" b="1" u="sng" smtClean="0">
                <a:solidFill>
                  <a:srgbClr val="CC0099"/>
                </a:solidFill>
              </a:rPr>
              <a:t>up</a:t>
            </a:r>
            <a:r>
              <a:rPr lang="en-US" altLang="en-US" smtClean="0"/>
              <a:t> through the atmosphere, air pressure </a:t>
            </a:r>
            <a:r>
              <a:rPr lang="en-US" altLang="en-US" b="1" u="sng" smtClean="0">
                <a:solidFill>
                  <a:srgbClr val="CC0099"/>
                </a:solidFill>
              </a:rPr>
              <a:t>decreases</a:t>
            </a:r>
            <a:r>
              <a:rPr lang="en-US" altLang="en-US" smtClean="0"/>
              <a:t>.  </a:t>
            </a:r>
          </a:p>
          <a:p>
            <a:pPr lvl="1" eaLnBrk="1" hangingPunct="1"/>
            <a:r>
              <a:rPr lang="en-US" altLang="en-US" smtClean="0"/>
              <a:t>There are fewer air molecules above you to push down on you, so the force of the air will be less.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25604" name="Picture 7" descr="FIG06_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8534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Impact of </a:t>
            </a:r>
            <a:r>
              <a:rPr lang="en-US" altLang="en-US" sz="4000" b="1" smtClean="0">
                <a:solidFill>
                  <a:srgbClr val="0000CC"/>
                </a:solidFill>
              </a:rPr>
              <a:t>Water Content</a:t>
            </a:r>
            <a:r>
              <a:rPr lang="en-US" altLang="en-US" sz="4000" smtClean="0"/>
              <a:t>, or </a:t>
            </a:r>
            <a:r>
              <a:rPr lang="en-US" altLang="en-US" sz="4000" b="1" smtClean="0">
                <a:solidFill>
                  <a:srgbClr val="0000CC"/>
                </a:solidFill>
              </a:rPr>
              <a:t>humidity</a:t>
            </a:r>
            <a:r>
              <a:rPr lang="en-US" altLang="en-US" sz="4000" smtClean="0"/>
              <a:t>, on Air Pressure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Moist air is </a:t>
            </a:r>
            <a:r>
              <a:rPr lang="en-US" altLang="en-US" b="1" u="sng" smtClean="0">
                <a:solidFill>
                  <a:srgbClr val="CC0099"/>
                </a:solidFill>
              </a:rPr>
              <a:t>less dense</a:t>
            </a:r>
            <a:r>
              <a:rPr lang="en-US" altLang="en-US" smtClean="0"/>
              <a:t> than dry air, and therefore has a </a:t>
            </a:r>
            <a:r>
              <a:rPr lang="en-US" altLang="en-US" b="1" u="sng" smtClean="0">
                <a:solidFill>
                  <a:srgbClr val="CC0099"/>
                </a:solidFill>
              </a:rPr>
              <a:t>lower</a:t>
            </a:r>
            <a:r>
              <a:rPr lang="en-US" altLang="en-US" smtClean="0"/>
              <a:t> air pressure.</a:t>
            </a:r>
          </a:p>
          <a:p>
            <a:pPr lvl="1" eaLnBrk="1" hangingPunct="1"/>
            <a:r>
              <a:rPr lang="en-US" altLang="en-US" b="1" smtClean="0">
                <a:solidFill>
                  <a:srgbClr val="FF0000"/>
                </a:solidFill>
              </a:rPr>
              <a:t>A water molecule has less mass than other molecules that make up the air</a:t>
            </a:r>
            <a:r>
              <a:rPr lang="en-US" altLang="en-US" b="1" smtClean="0"/>
              <a:t>.</a:t>
            </a:r>
            <a:r>
              <a:rPr lang="en-US" altLang="en-US" smtClean="0"/>
              <a:t>  If you replace some of the air molecules with water molecules, the water lowers the density (and lowers the air pressure)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4953000"/>
            <a:ext cx="2286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3" name="Oval 6"/>
          <p:cNvSpPr>
            <a:spLocks noChangeArrowheads="1"/>
          </p:cNvSpPr>
          <p:nvPr/>
        </p:nvSpPr>
        <p:spPr bwMode="auto">
          <a:xfrm>
            <a:off x="990600" y="5181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800"/>
              <a:t>O</a:t>
            </a:r>
          </a:p>
        </p:txBody>
      </p:sp>
      <p:sp>
        <p:nvSpPr>
          <p:cNvPr id="27654" name="Oval 8"/>
          <p:cNvSpPr>
            <a:spLocks noChangeArrowheads="1"/>
          </p:cNvSpPr>
          <p:nvPr/>
        </p:nvSpPr>
        <p:spPr bwMode="auto">
          <a:xfrm>
            <a:off x="1828800" y="5105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800"/>
              <a:t>N</a:t>
            </a:r>
          </a:p>
        </p:txBody>
      </p:sp>
      <p:sp>
        <p:nvSpPr>
          <p:cNvPr id="27655" name="Oval 10"/>
          <p:cNvSpPr>
            <a:spLocks noChangeArrowheads="1"/>
          </p:cNvSpPr>
          <p:nvPr/>
        </p:nvSpPr>
        <p:spPr bwMode="auto">
          <a:xfrm>
            <a:off x="1447800" y="5867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800"/>
              <a:t>O</a:t>
            </a:r>
          </a:p>
        </p:txBody>
      </p:sp>
      <p:sp>
        <p:nvSpPr>
          <p:cNvPr id="27656" name="Oval 12"/>
          <p:cNvSpPr>
            <a:spLocks noChangeArrowheads="1"/>
          </p:cNvSpPr>
          <p:nvPr/>
        </p:nvSpPr>
        <p:spPr bwMode="auto">
          <a:xfrm>
            <a:off x="2286000" y="5867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800"/>
              <a:t>N</a:t>
            </a:r>
          </a:p>
        </p:txBody>
      </p:sp>
      <p:sp>
        <p:nvSpPr>
          <p:cNvPr id="27657" name="Rectangle 14"/>
          <p:cNvSpPr>
            <a:spLocks noChangeArrowheads="1"/>
          </p:cNvSpPr>
          <p:nvPr/>
        </p:nvSpPr>
        <p:spPr bwMode="auto">
          <a:xfrm>
            <a:off x="4038600" y="4876800"/>
            <a:ext cx="1905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8" name="Oval 15"/>
          <p:cNvSpPr>
            <a:spLocks noChangeArrowheads="1"/>
          </p:cNvSpPr>
          <p:nvPr/>
        </p:nvSpPr>
        <p:spPr bwMode="auto">
          <a:xfrm>
            <a:off x="4343400" y="510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800"/>
              <a:t>H2O</a:t>
            </a:r>
          </a:p>
        </p:txBody>
      </p:sp>
      <p:sp>
        <p:nvSpPr>
          <p:cNvPr id="27659" name="Oval 18"/>
          <p:cNvSpPr>
            <a:spLocks noChangeArrowheads="1"/>
          </p:cNvSpPr>
          <p:nvPr/>
        </p:nvSpPr>
        <p:spPr bwMode="auto">
          <a:xfrm>
            <a:off x="4267200" y="5791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800"/>
              <a:t>O</a:t>
            </a:r>
          </a:p>
        </p:txBody>
      </p:sp>
      <p:sp>
        <p:nvSpPr>
          <p:cNvPr id="27660" name="Oval 20"/>
          <p:cNvSpPr>
            <a:spLocks noChangeArrowheads="1"/>
          </p:cNvSpPr>
          <p:nvPr/>
        </p:nvSpPr>
        <p:spPr bwMode="auto">
          <a:xfrm>
            <a:off x="5105400" y="57912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800"/>
              <a:t>H2O</a:t>
            </a:r>
          </a:p>
        </p:txBody>
      </p:sp>
      <p:sp>
        <p:nvSpPr>
          <p:cNvPr id="27661" name="Oval 22"/>
          <p:cNvSpPr>
            <a:spLocks noChangeArrowheads="1"/>
          </p:cNvSpPr>
          <p:nvPr/>
        </p:nvSpPr>
        <p:spPr bwMode="auto">
          <a:xfrm>
            <a:off x="5181600" y="5105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800"/>
              <a:t>N</a:t>
            </a:r>
          </a:p>
        </p:txBody>
      </p:sp>
      <p:sp>
        <p:nvSpPr>
          <p:cNvPr id="27662" name="Text Box 24"/>
          <p:cNvSpPr txBox="1">
            <a:spLocks noChangeArrowheads="1"/>
          </p:cNvSpPr>
          <p:nvPr/>
        </p:nvSpPr>
        <p:spPr bwMode="auto">
          <a:xfrm>
            <a:off x="6048375" y="5181600"/>
            <a:ext cx="21812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CC"/>
                </a:solidFill>
              </a:rPr>
              <a:t>Weighs less since H2O is lighter than Nitrogen and Oxygen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792163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Impact of </a:t>
            </a:r>
            <a:r>
              <a:rPr lang="en-US" altLang="en-US" sz="3600" b="1" smtClean="0">
                <a:solidFill>
                  <a:srgbClr val="0000CC"/>
                </a:solidFill>
              </a:rPr>
              <a:t>Temperature</a:t>
            </a:r>
            <a:r>
              <a:rPr lang="en-US" altLang="en-US" sz="3600" smtClean="0"/>
              <a:t> on Air Pressure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0000"/>
                </a:solidFill>
              </a:rPr>
              <a:t>Warm air</a:t>
            </a:r>
            <a:r>
              <a:rPr lang="en-US" altLang="en-US" smtClean="0"/>
              <a:t> is </a:t>
            </a:r>
            <a:r>
              <a:rPr lang="en-US" altLang="en-US" b="1" smtClean="0"/>
              <a:t>less dense </a:t>
            </a:r>
            <a:r>
              <a:rPr lang="en-US" altLang="en-US" smtClean="0"/>
              <a:t>than </a:t>
            </a:r>
            <a:r>
              <a:rPr lang="en-US" altLang="en-US" b="1" u="sng" smtClean="0">
                <a:solidFill>
                  <a:srgbClr val="0000CC"/>
                </a:solidFill>
              </a:rPr>
              <a:t>cold air</a:t>
            </a:r>
            <a:r>
              <a:rPr lang="en-US" altLang="en-US" smtClean="0"/>
              <a:t>.  Therefore, warm air has a </a:t>
            </a:r>
            <a:r>
              <a:rPr lang="en-US" altLang="en-US" b="1" u="sng" smtClean="0">
                <a:solidFill>
                  <a:srgbClr val="FF0000"/>
                </a:solidFill>
              </a:rPr>
              <a:t>lower</a:t>
            </a:r>
            <a:r>
              <a:rPr lang="en-US" altLang="en-US" smtClean="0"/>
              <a:t> air pressure and </a:t>
            </a:r>
            <a:r>
              <a:rPr lang="en-US" altLang="en-US" b="1" smtClean="0"/>
              <a:t>cold air has a </a:t>
            </a:r>
            <a:r>
              <a:rPr lang="en-US" altLang="en-US" b="1" u="sng" smtClean="0">
                <a:solidFill>
                  <a:srgbClr val="0000CC"/>
                </a:solidFill>
              </a:rPr>
              <a:t>higher</a:t>
            </a:r>
            <a:r>
              <a:rPr lang="en-US" altLang="en-US" b="1" smtClean="0"/>
              <a:t> air pressure.</a:t>
            </a:r>
          </a:p>
          <a:p>
            <a:pPr lvl="1" eaLnBrk="1" hangingPunct="1"/>
            <a:r>
              <a:rPr lang="en-US" altLang="en-US" b="1" smtClean="0">
                <a:solidFill>
                  <a:srgbClr val="FF9900"/>
                </a:solidFill>
              </a:rPr>
              <a:t>The molecules in warm air are </a:t>
            </a:r>
            <a:r>
              <a:rPr lang="en-US" altLang="en-US" b="1" smtClean="0">
                <a:solidFill>
                  <a:srgbClr val="FF3300"/>
                </a:solidFill>
              </a:rPr>
              <a:t>moving fast</a:t>
            </a:r>
            <a:r>
              <a:rPr lang="en-US" altLang="en-US" b="1" smtClean="0">
                <a:solidFill>
                  <a:srgbClr val="FF9900"/>
                </a:solidFill>
              </a:rPr>
              <a:t> and are spread farther apart</a:t>
            </a:r>
            <a:r>
              <a:rPr lang="en-US" altLang="en-US" smtClean="0"/>
              <a:t>.  Therefore there are fewer air molecules in a given area to push down on you.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447800" y="5486400"/>
            <a:ext cx="1752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15240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16764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21336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2514600" y="586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191000" y="5486400"/>
            <a:ext cx="1752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46482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2672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47244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5105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50292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43434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5257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5486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44196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4800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49530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44958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48768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5562600" y="624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auto">
          <a:xfrm>
            <a:off x="53340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441325" y="5299075"/>
            <a:ext cx="10302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1" u="sng"/>
              <a:t>Warm</a:t>
            </a:r>
          </a:p>
          <a:p>
            <a:pPr eaLnBrk="1" hangingPunct="1"/>
            <a:r>
              <a:rPr lang="en-US" altLang="en-US" b="1" u="sng"/>
              <a:t>Air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6096000" y="5410200"/>
            <a:ext cx="1566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 b="1" u="sng"/>
              <a:t>Cold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480</Words>
  <Application>Microsoft Office PowerPoint</Application>
  <PresentationFormat>On-screen Show (4:3)</PresentationFormat>
  <Paragraphs>63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ＭＳ Ｐゴシック</vt:lpstr>
      <vt:lpstr>Comic Sans MS</vt:lpstr>
      <vt:lpstr>Default Design</vt:lpstr>
      <vt:lpstr>Air Pressure</vt:lpstr>
      <vt:lpstr>Air Pressure</vt:lpstr>
      <vt:lpstr>PowerPoint Presentation</vt:lpstr>
      <vt:lpstr>PowerPoint Presentation</vt:lpstr>
      <vt:lpstr>Air Pressure is dependant on DENSITY</vt:lpstr>
      <vt:lpstr>Air Pressure is affected by 3 factors</vt:lpstr>
      <vt:lpstr>Impact of Elevation on Air Pressure</vt:lpstr>
      <vt:lpstr>Impact of Water Content, or humidity, on Air Pressure</vt:lpstr>
      <vt:lpstr>Impact of Temperature on Air Pressure</vt:lpstr>
      <vt:lpstr>Barometer</vt:lpstr>
      <vt:lpstr>Mercury Barometer</vt:lpstr>
      <vt:lpstr>Air Pressure Affects the Weather</vt:lpstr>
      <vt:lpstr>PowerPoint Presentation</vt:lpstr>
      <vt:lpstr>PowerPoint Presentation</vt:lpstr>
      <vt:lpstr>PowerPoint Presentation</vt:lpstr>
      <vt:lpstr>Air Pressure on a Weather Map</vt:lpstr>
      <vt:lpstr>PowerPoint Presentation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Pressure</dc:title>
  <dc:creator>Authorized User</dc:creator>
  <cp:lastModifiedBy>Carrie M. Bray</cp:lastModifiedBy>
  <cp:revision>18</cp:revision>
  <cp:lastPrinted>2012-02-13T20:17:08Z</cp:lastPrinted>
  <dcterms:created xsi:type="dcterms:W3CDTF">2012-02-13T17:28:14Z</dcterms:created>
  <dcterms:modified xsi:type="dcterms:W3CDTF">2018-05-22T15:32:11Z</dcterms:modified>
</cp:coreProperties>
</file>